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0" r:id="rId7"/>
    <p:sldId id="261" r:id="rId8"/>
    <p:sldId id="266" r:id="rId9"/>
    <p:sldId id="267" r:id="rId10"/>
    <p:sldId id="262" r:id="rId11"/>
    <p:sldId id="269" r:id="rId12"/>
    <p:sldId id="263" r:id="rId13"/>
    <p:sldId id="271" r:id="rId14"/>
    <p:sldId id="264"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09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A8326A-6E6F-4E06-A1BA-57992CA6CCB0}" type="datetimeFigureOut">
              <a:rPr lang="en-US" smtClean="0"/>
              <a:pPr/>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C9B59-A3F2-4E4B-A68C-907C77761E08}"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A8326A-6E6F-4E06-A1BA-57992CA6CCB0}" type="datetimeFigureOut">
              <a:rPr lang="en-US" smtClean="0"/>
              <a:pPr/>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C9B59-A3F2-4E4B-A68C-907C77761E08}"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A8326A-6E6F-4E06-A1BA-57992CA6CCB0}" type="datetimeFigureOut">
              <a:rPr lang="en-US" smtClean="0"/>
              <a:pPr/>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C9B59-A3F2-4E4B-A68C-907C77761E08}"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A8326A-6E6F-4E06-A1BA-57992CA6CCB0}" type="datetimeFigureOut">
              <a:rPr lang="en-US" smtClean="0"/>
              <a:pPr/>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C9B59-A3F2-4E4B-A68C-907C77761E08}"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A8326A-6E6F-4E06-A1BA-57992CA6CCB0}" type="datetimeFigureOut">
              <a:rPr lang="en-US" smtClean="0"/>
              <a:pPr/>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C9B59-A3F2-4E4B-A68C-907C77761E08}"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A8326A-6E6F-4E06-A1BA-57992CA6CCB0}" type="datetimeFigureOut">
              <a:rPr lang="en-US" smtClean="0"/>
              <a:pPr/>
              <a:t>8/3/2021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1C9B59-A3F2-4E4B-A68C-907C77761E08}"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A8326A-6E6F-4E06-A1BA-57992CA6CCB0}" type="datetimeFigureOut">
              <a:rPr lang="en-US" smtClean="0"/>
              <a:pPr/>
              <a:t>8/3/2021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1C9B59-A3F2-4E4B-A68C-907C77761E08}"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A8326A-6E6F-4E06-A1BA-57992CA6CCB0}" type="datetimeFigureOut">
              <a:rPr lang="en-US" smtClean="0"/>
              <a:pPr/>
              <a:t>8/3/2021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1C9B59-A3F2-4E4B-A68C-907C77761E08}"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A8326A-6E6F-4E06-A1BA-57992CA6CCB0}" type="datetimeFigureOut">
              <a:rPr lang="en-US" smtClean="0"/>
              <a:pPr/>
              <a:t>8/3/2021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1C9B59-A3F2-4E4B-A68C-907C77761E08}"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A8326A-6E6F-4E06-A1BA-57992CA6CCB0}" type="datetimeFigureOut">
              <a:rPr lang="en-US" smtClean="0"/>
              <a:pPr/>
              <a:t>8/3/2021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1C9B59-A3F2-4E4B-A68C-907C77761E08}"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A8326A-6E6F-4E06-A1BA-57992CA6CCB0}" type="datetimeFigureOut">
              <a:rPr lang="en-US" smtClean="0"/>
              <a:pPr/>
              <a:t>8/3/2021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1C9B59-A3F2-4E4B-A68C-907C77761E08}"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alpha val="78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A8326A-6E6F-4E06-A1BA-57992CA6CCB0}" type="datetimeFigureOut">
              <a:rPr lang="en-US" smtClean="0"/>
              <a:pPr/>
              <a:t>8/3/2021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C9B59-A3F2-4E4B-A68C-907C77761E0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bg1"/>
                </a:solidFill>
                <a:latin typeface="Baskerville Old Face" pitchFamily="18" charset="0"/>
              </a:rPr>
              <a:t>Polymerase Chain Reaction (PCR)</a:t>
            </a:r>
            <a:endParaRPr lang="en-US" b="1" dirty="0">
              <a:solidFill>
                <a:schemeClr val="bg1"/>
              </a:solidFill>
              <a:latin typeface="Baskerville Old Face"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610600" cy="6217087"/>
          </a:xfrm>
          <a:prstGeom prst="rect">
            <a:avLst/>
          </a:prstGeom>
        </p:spPr>
        <p:txBody>
          <a:bodyPr wrap="square">
            <a:spAutoFit/>
          </a:bodyPr>
          <a:lstStyle/>
          <a:p>
            <a:pPr lvl="0"/>
            <a:r>
              <a:rPr lang="en-US" sz="2000" b="1" dirty="0" smtClean="0">
                <a:solidFill>
                  <a:schemeClr val="bg1"/>
                </a:solidFill>
                <a:latin typeface="Times New Roman" pitchFamily="18" charset="0"/>
                <a:cs typeface="Times New Roman" pitchFamily="18" charset="0"/>
              </a:rPr>
              <a:t>Extension </a:t>
            </a:r>
            <a:r>
              <a:rPr lang="en-US" sz="2000" b="1" dirty="0">
                <a:solidFill>
                  <a:schemeClr val="bg1"/>
                </a:solidFill>
                <a:latin typeface="Times New Roman" pitchFamily="18" charset="0"/>
                <a:cs typeface="Times New Roman" pitchFamily="18" charset="0"/>
              </a:rPr>
              <a:t>at 72°C : </a:t>
            </a:r>
            <a:r>
              <a:rPr lang="en-US" sz="2000" b="1" dirty="0">
                <a:solidFill>
                  <a:srgbClr val="FFFF00"/>
                </a:solidFill>
                <a:latin typeface="Times New Roman" pitchFamily="18" charset="0"/>
                <a:cs typeface="Times New Roman" pitchFamily="18" charset="0"/>
              </a:rPr>
              <a:t>The reaction mixture is heated to 72°C which is the ideal working temperature for the </a:t>
            </a:r>
            <a:r>
              <a:rPr lang="en-US" sz="2000" b="1" dirty="0" err="1">
                <a:solidFill>
                  <a:srgbClr val="FFFF00"/>
                </a:solidFill>
                <a:latin typeface="Times New Roman" pitchFamily="18" charset="0"/>
                <a:cs typeface="Times New Roman" pitchFamily="18" charset="0"/>
              </a:rPr>
              <a:t>Taq</a:t>
            </a:r>
            <a:r>
              <a:rPr lang="en-US" sz="2000" b="1" dirty="0">
                <a:solidFill>
                  <a:srgbClr val="FFFF00"/>
                </a:solidFill>
                <a:latin typeface="Times New Roman" pitchFamily="18" charset="0"/>
                <a:cs typeface="Times New Roman" pitchFamily="18" charset="0"/>
              </a:rPr>
              <a:t> polymerase. The polymerase adds nucleotide (</a:t>
            </a:r>
            <a:r>
              <a:rPr lang="en-US" sz="2000" b="1" dirty="0" err="1">
                <a:solidFill>
                  <a:srgbClr val="FFFF00"/>
                </a:solidFill>
                <a:latin typeface="Times New Roman" pitchFamily="18" charset="0"/>
                <a:cs typeface="Times New Roman" pitchFamily="18" charset="0"/>
              </a:rPr>
              <a:t>dNTP's</a:t>
            </a:r>
            <a:r>
              <a:rPr lang="en-US" sz="2000" b="1" dirty="0">
                <a:solidFill>
                  <a:srgbClr val="FFFF00"/>
                </a:solidFill>
                <a:latin typeface="Times New Roman" pitchFamily="18" charset="0"/>
                <a:cs typeface="Times New Roman" pitchFamily="18" charset="0"/>
              </a:rPr>
              <a:t>) complimentary to template on 3’ –OH of primers thereby extending the new strand</a:t>
            </a:r>
            <a:r>
              <a:rPr lang="en-US" sz="2000" b="1" dirty="0" smtClean="0">
                <a:solidFill>
                  <a:srgbClr val="FFFF00"/>
                </a:solidFill>
                <a:latin typeface="Times New Roman" pitchFamily="18" charset="0"/>
                <a:cs typeface="Times New Roman" pitchFamily="18" charset="0"/>
              </a:rPr>
              <a:t>.</a:t>
            </a:r>
          </a:p>
          <a:p>
            <a:pPr lvl="0"/>
            <a:endParaRPr lang="en-US" sz="2000" b="1" dirty="0" smtClean="0">
              <a:solidFill>
                <a:srgbClr val="FFFF00"/>
              </a:solidFill>
              <a:latin typeface="Times New Roman" pitchFamily="18" charset="0"/>
              <a:cs typeface="Times New Roman" pitchFamily="18" charset="0"/>
            </a:endParaRPr>
          </a:p>
          <a:p>
            <a:pPr lvl="0"/>
            <a:endParaRPr lang="en-US" sz="2000" b="1" dirty="0" smtClean="0">
              <a:solidFill>
                <a:srgbClr val="FFFF00"/>
              </a:solidFill>
              <a:latin typeface="Times New Roman" pitchFamily="18" charset="0"/>
              <a:cs typeface="Times New Roman" pitchFamily="18" charset="0"/>
            </a:endParaRPr>
          </a:p>
          <a:p>
            <a:pPr lvl="0"/>
            <a:endParaRPr lang="en-US" sz="2000" b="1" dirty="0">
              <a:solidFill>
                <a:srgbClr val="FFFF00"/>
              </a:solidFill>
              <a:latin typeface="Times New Roman" pitchFamily="18" charset="0"/>
              <a:cs typeface="Times New Roman" pitchFamily="18" charset="0"/>
            </a:endParaRPr>
          </a:p>
          <a:p>
            <a:pPr lvl="0"/>
            <a:endParaRPr lang="en-US" sz="2000" b="1" dirty="0" smtClean="0">
              <a:solidFill>
                <a:srgbClr val="FFFF00"/>
              </a:solidFill>
              <a:latin typeface="Times New Roman" pitchFamily="18" charset="0"/>
              <a:cs typeface="Times New Roman" pitchFamily="18" charset="0"/>
            </a:endParaRPr>
          </a:p>
          <a:p>
            <a:pPr lvl="0"/>
            <a:endParaRPr lang="en-US" sz="2000" b="1" dirty="0" smtClean="0">
              <a:solidFill>
                <a:srgbClr val="FFFF00"/>
              </a:solidFill>
              <a:latin typeface="Times New Roman" pitchFamily="18" charset="0"/>
              <a:cs typeface="Times New Roman" pitchFamily="18" charset="0"/>
            </a:endParaRPr>
          </a:p>
          <a:p>
            <a:pPr lvl="0"/>
            <a:endParaRPr lang="en-US" sz="2000" b="1" dirty="0" smtClean="0">
              <a:solidFill>
                <a:srgbClr val="FFFF00"/>
              </a:solidFill>
              <a:latin typeface="Times New Roman" pitchFamily="18" charset="0"/>
              <a:cs typeface="Times New Roman" pitchFamily="18" charset="0"/>
            </a:endParaRPr>
          </a:p>
          <a:p>
            <a:pPr lvl="0"/>
            <a:endParaRPr lang="en-US" sz="2000" b="1" dirty="0" smtClean="0">
              <a:solidFill>
                <a:srgbClr val="FFFF00"/>
              </a:solidFill>
              <a:latin typeface="Times New Roman" pitchFamily="18" charset="0"/>
              <a:cs typeface="Times New Roman" pitchFamily="18" charset="0"/>
            </a:endParaRPr>
          </a:p>
          <a:p>
            <a:pPr lvl="0"/>
            <a:endParaRPr lang="en-US" sz="2000" b="1" dirty="0" smtClean="0">
              <a:solidFill>
                <a:srgbClr val="FFFF00"/>
              </a:solidFill>
              <a:latin typeface="Times New Roman" pitchFamily="18" charset="0"/>
              <a:cs typeface="Times New Roman" pitchFamily="18" charset="0"/>
            </a:endParaRPr>
          </a:p>
          <a:p>
            <a:pPr lvl="0"/>
            <a:endParaRPr lang="en-US" sz="2000" b="1" dirty="0" smtClean="0">
              <a:solidFill>
                <a:srgbClr val="FFFF00"/>
              </a:solidFill>
              <a:latin typeface="Times New Roman" pitchFamily="18" charset="0"/>
              <a:cs typeface="Times New Roman" pitchFamily="18" charset="0"/>
            </a:endParaRPr>
          </a:p>
          <a:p>
            <a:pPr lvl="0"/>
            <a:endParaRPr lang="en-US" sz="2000" b="1" dirty="0">
              <a:solidFill>
                <a:srgbClr val="FFFF00"/>
              </a:solidFill>
              <a:latin typeface="Times New Roman" pitchFamily="18" charset="0"/>
              <a:cs typeface="Times New Roman" pitchFamily="18" charset="0"/>
            </a:endParaRPr>
          </a:p>
          <a:p>
            <a:pPr lvl="0"/>
            <a:endParaRPr lang="en-US" sz="2000" b="1" dirty="0" smtClean="0">
              <a:solidFill>
                <a:srgbClr val="FFFF00"/>
              </a:solidFill>
              <a:latin typeface="Times New Roman" pitchFamily="18" charset="0"/>
              <a:cs typeface="Times New Roman" pitchFamily="18" charset="0"/>
            </a:endParaRPr>
          </a:p>
          <a:p>
            <a:pPr lvl="0"/>
            <a:r>
              <a:rPr lang="en-US" sz="2000" b="1" dirty="0" smtClean="0">
                <a:solidFill>
                  <a:schemeClr val="bg1"/>
                </a:solidFill>
                <a:latin typeface="Times New Roman" pitchFamily="18" charset="0"/>
                <a:cs typeface="Times New Roman" pitchFamily="18" charset="0"/>
              </a:rPr>
              <a:t>Final </a:t>
            </a:r>
            <a:r>
              <a:rPr lang="en-US" sz="2000" b="1" dirty="0">
                <a:solidFill>
                  <a:schemeClr val="bg1"/>
                </a:solidFill>
                <a:latin typeface="Times New Roman" pitchFamily="18" charset="0"/>
                <a:cs typeface="Times New Roman" pitchFamily="18" charset="0"/>
              </a:rPr>
              <a:t>hold: </a:t>
            </a:r>
            <a:r>
              <a:rPr lang="en-US" sz="2000" b="1" dirty="0">
                <a:solidFill>
                  <a:srgbClr val="FFFF00"/>
                </a:solidFill>
                <a:latin typeface="Times New Roman" pitchFamily="18" charset="0"/>
                <a:cs typeface="Times New Roman" pitchFamily="18" charset="0"/>
              </a:rPr>
              <a:t>First three steps are repeated 35-40 times to produce millions of exact copies of the target DNA. Once several cycles are completed, during the hold step, 4–15 °C temperature is maintained for short-term storage of the amplified DNA sample.</a:t>
            </a:r>
          </a:p>
          <a:p>
            <a:endParaRPr lang="en-US" dirty="0"/>
          </a:p>
        </p:txBody>
      </p:sp>
      <p:pic>
        <p:nvPicPr>
          <p:cNvPr id="3" name="Picture 2" descr="PCR machine: Load the reactions&#10;into 0.2 ml PCR tubes. Close lid&#10;and turn knob until it stops.&#10;Turn on PCR machine (switch..."/>
          <p:cNvPicPr>
            <a:picLocks noChangeAspect="1" noChangeArrowheads="1"/>
          </p:cNvPicPr>
          <p:nvPr/>
        </p:nvPicPr>
        <p:blipFill>
          <a:blip r:embed="rId2"/>
          <a:srcRect/>
          <a:stretch>
            <a:fillRect/>
          </a:stretch>
        </p:blipFill>
        <p:spPr bwMode="auto">
          <a:xfrm>
            <a:off x="1371600" y="1447800"/>
            <a:ext cx="5638800" cy="326095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12" end="12"/>
                                            </p:txEl>
                                          </p:spTgt>
                                        </p:tgtEl>
                                        <p:attrNameLst>
                                          <p:attrName>style.visibility</p:attrName>
                                        </p:attrNameLst>
                                      </p:cBhvr>
                                      <p:to>
                                        <p:strVal val="visible"/>
                                      </p:to>
                                    </p:set>
                                    <p:animEffect transition="in" filter="blinds(horizontal)">
                                      <p:cBhvr>
                                        <p:cTn id="17"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Applications&#10;Used in molecular biology and genetic&#10;disease research to identify new genes; for&#10;example, the sample contain..."/>
          <p:cNvPicPr>
            <a:picLocks noChangeAspect="1" noChangeArrowheads="1"/>
          </p:cNvPicPr>
          <p:nvPr/>
        </p:nvPicPr>
        <p:blipFill>
          <a:blip r:embed="rId2"/>
          <a:srcRect/>
          <a:stretch>
            <a:fillRect/>
          </a:stretch>
        </p:blipFill>
        <p:spPr bwMode="auto">
          <a:xfrm>
            <a:off x="1905000" y="1143000"/>
            <a:ext cx="6076950" cy="4562476"/>
          </a:xfrm>
          <a:prstGeom prst="rect">
            <a:avLst/>
          </a:prstGeom>
          <a:noFill/>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610600" cy="6863417"/>
          </a:xfrm>
          <a:prstGeom prst="rect">
            <a:avLst/>
          </a:prstGeom>
        </p:spPr>
        <p:txBody>
          <a:bodyPr wrap="square">
            <a:spAutoFit/>
          </a:bodyPr>
          <a:lstStyle/>
          <a:p>
            <a:pPr lvl="0"/>
            <a:r>
              <a:rPr lang="en-US" sz="2000" b="1" dirty="0">
                <a:solidFill>
                  <a:schemeClr val="bg1"/>
                </a:solidFill>
                <a:latin typeface="Times New Roman" pitchFamily="18" charset="0"/>
                <a:cs typeface="Times New Roman" pitchFamily="18" charset="0"/>
              </a:rPr>
              <a:t>PCR-an exponential cycle: </a:t>
            </a:r>
            <a:r>
              <a:rPr lang="en-US" sz="2000" b="1" dirty="0">
                <a:solidFill>
                  <a:srgbClr val="FFFF00"/>
                </a:solidFill>
                <a:latin typeface="Times New Roman" pitchFamily="18" charset="0"/>
                <a:cs typeface="Times New Roman" pitchFamily="18" charset="0"/>
              </a:rPr>
              <a:t>As both strands are copied during PCR, there is an exponential increase of the number of copies of the gene. Suppose there is only one copy of the desired gene before the PCR starts, after one cycle of PCR, there will be 2 copies, after two cycles of PCR, there will be 4 copies. After three cycles there will be 8 copies and so on.</a:t>
            </a:r>
          </a:p>
          <a:p>
            <a:endParaRPr lang="en-US" sz="2000" b="1" dirty="0">
              <a:solidFill>
                <a:srgbClr val="FFFF00"/>
              </a:solidFill>
              <a:latin typeface="Times New Roman" pitchFamily="18" charset="0"/>
              <a:cs typeface="Times New Roman" pitchFamily="18" charset="0"/>
            </a:endParaRPr>
          </a:p>
          <a:p>
            <a:endParaRPr lang="en-US" sz="2000" b="1" dirty="0" smtClean="0">
              <a:solidFill>
                <a:srgbClr val="FFFF00"/>
              </a:solidFill>
              <a:latin typeface="Times New Roman" pitchFamily="18" charset="0"/>
              <a:cs typeface="Times New Roman" pitchFamily="18" charset="0"/>
            </a:endParaRPr>
          </a:p>
          <a:p>
            <a:endParaRPr lang="en-US" sz="2000" b="1" dirty="0" smtClean="0">
              <a:solidFill>
                <a:srgbClr val="FFFF00"/>
              </a:solidFill>
              <a:latin typeface="Times New Roman" pitchFamily="18" charset="0"/>
              <a:cs typeface="Times New Roman" pitchFamily="18" charset="0"/>
            </a:endParaRPr>
          </a:p>
          <a:p>
            <a:endParaRPr lang="en-US" sz="2000" b="1" dirty="0" smtClean="0">
              <a:solidFill>
                <a:srgbClr val="FFFF00"/>
              </a:solidFill>
              <a:latin typeface="Times New Roman" pitchFamily="18" charset="0"/>
              <a:cs typeface="Times New Roman" pitchFamily="18" charset="0"/>
            </a:endParaRPr>
          </a:p>
          <a:p>
            <a:endParaRPr lang="en-US" sz="2000" b="1" dirty="0" smtClean="0">
              <a:solidFill>
                <a:srgbClr val="FFFF00"/>
              </a:solidFill>
              <a:latin typeface="Times New Roman" pitchFamily="18" charset="0"/>
              <a:cs typeface="Times New Roman" pitchFamily="18" charset="0"/>
            </a:endParaRPr>
          </a:p>
          <a:p>
            <a:endParaRPr lang="en-US" sz="2000" b="1" dirty="0" smtClean="0">
              <a:solidFill>
                <a:srgbClr val="FFFF00"/>
              </a:solidFill>
              <a:latin typeface="Times New Roman" pitchFamily="18" charset="0"/>
              <a:cs typeface="Times New Roman" pitchFamily="18" charset="0"/>
            </a:endParaRPr>
          </a:p>
          <a:p>
            <a:endParaRPr lang="en-US" sz="2000" b="1" dirty="0" smtClean="0">
              <a:solidFill>
                <a:srgbClr val="FFFF00"/>
              </a:solidFill>
              <a:latin typeface="Times New Roman" pitchFamily="18" charset="0"/>
              <a:cs typeface="Times New Roman" pitchFamily="18" charset="0"/>
            </a:endParaRPr>
          </a:p>
          <a:p>
            <a:endParaRPr lang="en-US" sz="2000" b="1" dirty="0" smtClean="0">
              <a:solidFill>
                <a:srgbClr val="FFFF00"/>
              </a:solidFill>
              <a:latin typeface="Times New Roman" pitchFamily="18" charset="0"/>
              <a:cs typeface="Times New Roman" pitchFamily="18" charset="0"/>
            </a:endParaRPr>
          </a:p>
          <a:p>
            <a:endParaRPr lang="en-US" sz="2000" b="1" dirty="0" smtClean="0">
              <a:solidFill>
                <a:srgbClr val="FFFF00"/>
              </a:solidFill>
              <a:latin typeface="Times New Roman" pitchFamily="18" charset="0"/>
              <a:cs typeface="Times New Roman" pitchFamily="18" charset="0"/>
            </a:endParaRPr>
          </a:p>
          <a:p>
            <a:endParaRPr lang="en-US" sz="2000" b="1" dirty="0">
              <a:solidFill>
                <a:srgbClr val="FFFF00"/>
              </a:solidFill>
              <a:latin typeface="Times New Roman" pitchFamily="18" charset="0"/>
              <a:cs typeface="Times New Roman" pitchFamily="18" charset="0"/>
            </a:endParaRPr>
          </a:p>
          <a:p>
            <a:endParaRPr lang="en-US" sz="2000" b="1" dirty="0" smtClean="0">
              <a:solidFill>
                <a:srgbClr val="FFFF00"/>
              </a:solidFill>
              <a:latin typeface="Times New Roman" pitchFamily="18" charset="0"/>
              <a:cs typeface="Times New Roman" pitchFamily="18" charset="0"/>
            </a:endParaRPr>
          </a:p>
          <a:p>
            <a:endParaRPr lang="en-US" sz="2000" b="1" dirty="0">
              <a:solidFill>
                <a:srgbClr val="FFFF00"/>
              </a:solidFill>
              <a:latin typeface="Times New Roman" pitchFamily="18" charset="0"/>
              <a:cs typeface="Times New Roman" pitchFamily="18" charset="0"/>
            </a:endParaRPr>
          </a:p>
          <a:p>
            <a:endParaRPr lang="en-US" sz="1200" b="1" dirty="0" smtClean="0">
              <a:solidFill>
                <a:srgbClr val="FFFF00"/>
              </a:solidFill>
              <a:latin typeface="Times New Roman" pitchFamily="18" charset="0"/>
              <a:cs typeface="Times New Roman" pitchFamily="18" charset="0"/>
            </a:endParaRPr>
          </a:p>
          <a:p>
            <a:r>
              <a:rPr lang="en-US" sz="2000" b="1" dirty="0" smtClean="0">
                <a:solidFill>
                  <a:srgbClr val="FFFF00"/>
                </a:solidFill>
                <a:latin typeface="Times New Roman" pitchFamily="18" charset="0"/>
                <a:cs typeface="Times New Roman" pitchFamily="18" charset="0"/>
              </a:rPr>
              <a:t>Reaction </a:t>
            </a:r>
            <a:r>
              <a:rPr lang="en-US" sz="2000" b="1" dirty="0">
                <a:solidFill>
                  <a:srgbClr val="FFFF00"/>
                </a:solidFill>
                <a:latin typeface="Times New Roman" pitchFamily="18" charset="0"/>
                <a:cs typeface="Times New Roman" pitchFamily="18" charset="0"/>
              </a:rPr>
              <a:t>Condition &amp;  Denaturing conditions are best at 94-95°C for 30-60 seconds. Lower temperatures may result in incomplete </a:t>
            </a:r>
            <a:r>
              <a:rPr lang="en-US" sz="2000" b="1" dirty="0" err="1">
                <a:solidFill>
                  <a:srgbClr val="FFFF00"/>
                </a:solidFill>
                <a:latin typeface="Times New Roman" pitchFamily="18" charset="0"/>
                <a:cs typeface="Times New Roman" pitchFamily="18" charset="0"/>
              </a:rPr>
              <a:t>denaturation</a:t>
            </a:r>
            <a:r>
              <a:rPr lang="en-US" sz="2000" b="1" dirty="0">
                <a:solidFill>
                  <a:srgbClr val="FFFF00"/>
                </a:solidFill>
                <a:latin typeface="Times New Roman" pitchFamily="18" charset="0"/>
                <a:cs typeface="Times New Roman" pitchFamily="18" charset="0"/>
              </a:rPr>
              <a:t> of target template and PCR products. Higher temperatures and a longer amount of time can lead to enzyme activity loss.</a:t>
            </a:r>
          </a:p>
        </p:txBody>
      </p:sp>
      <p:pic>
        <p:nvPicPr>
          <p:cNvPr id="3" name="Picture 2" descr="In fields such as anthropology and&#10;evolution, sequences of degraded ancient&#10;DNAs can be tracked after PCR&#10;amplification.&#10;W..."/>
          <p:cNvPicPr>
            <a:picLocks noChangeAspect="1" noChangeArrowheads="1"/>
          </p:cNvPicPr>
          <p:nvPr/>
        </p:nvPicPr>
        <p:blipFill>
          <a:blip r:embed="rId2"/>
          <a:srcRect/>
          <a:stretch>
            <a:fillRect/>
          </a:stretch>
        </p:blipFill>
        <p:spPr bwMode="auto">
          <a:xfrm>
            <a:off x="1295400" y="1905000"/>
            <a:ext cx="5715000" cy="3429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14" end="14"/>
                                            </p:txEl>
                                          </p:spTgt>
                                        </p:tgtEl>
                                        <p:attrNameLst>
                                          <p:attrName>style.visibility</p:attrName>
                                        </p:attrNameLst>
                                      </p:cBhvr>
                                      <p:to>
                                        <p:strVal val="visible"/>
                                      </p:to>
                                    </p:set>
                                    <p:animEffect transition="in" filter="blinds(horizontal)">
                                      <p:cBhvr>
                                        <p:cTn id="17" dur="500"/>
                                        <p:tgtEl>
                                          <p:spTgt spid="2">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PCR - Polymerase Chain Reaction for Site&#10;Directed Mutagenesis -This technique is&#10;used for introduction of mutations at the..."/>
          <p:cNvPicPr>
            <a:picLocks noChangeAspect="1" noChangeArrowheads="1"/>
          </p:cNvPicPr>
          <p:nvPr/>
        </p:nvPicPr>
        <p:blipFill>
          <a:blip r:embed="rId2"/>
          <a:srcRect/>
          <a:stretch>
            <a:fillRect/>
          </a:stretch>
        </p:blipFill>
        <p:spPr bwMode="auto">
          <a:xfrm>
            <a:off x="685800" y="685800"/>
            <a:ext cx="7543800" cy="4953000"/>
          </a:xfrm>
          <a:prstGeom prst="rect">
            <a:avLst/>
          </a:prstGeom>
          <a:noFill/>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458200" cy="5940088"/>
          </a:xfrm>
          <a:prstGeom prst="rect">
            <a:avLst/>
          </a:prstGeom>
        </p:spPr>
        <p:txBody>
          <a:bodyPr wrap="square">
            <a:spAutoFit/>
          </a:bodyPr>
          <a:lstStyle/>
          <a:p>
            <a:pPr lvl="0" algn="just"/>
            <a:r>
              <a:rPr lang="en-US" sz="2000" b="1" dirty="0">
                <a:solidFill>
                  <a:schemeClr val="bg1"/>
                </a:solidFill>
                <a:latin typeface="Times New Roman" pitchFamily="18" charset="0"/>
                <a:cs typeface="Times New Roman" pitchFamily="18" charset="0"/>
              </a:rPr>
              <a:t>Applications</a:t>
            </a:r>
            <a:r>
              <a:rPr lang="en-US" sz="2000" b="1" dirty="0">
                <a:solidFill>
                  <a:srgbClr val="FFFF00"/>
                </a:solidFill>
                <a:latin typeface="Times New Roman" pitchFamily="18" charset="0"/>
                <a:cs typeface="Times New Roman" pitchFamily="18" charset="0"/>
              </a:rPr>
              <a:t> </a:t>
            </a:r>
            <a:endParaRPr lang="en-US" sz="2000" b="1" dirty="0" smtClean="0">
              <a:solidFill>
                <a:srgbClr val="FFFF00"/>
              </a:solidFill>
              <a:latin typeface="Times New Roman" pitchFamily="18" charset="0"/>
              <a:cs typeface="Times New Roman" pitchFamily="18" charset="0"/>
            </a:endParaRPr>
          </a:p>
          <a:p>
            <a:pPr lvl="0" algn="just"/>
            <a:endParaRPr lang="en-US" sz="2000" b="1" dirty="0">
              <a:solidFill>
                <a:srgbClr val="FFFF00"/>
              </a:solidFill>
              <a:latin typeface="Times New Roman" pitchFamily="18" charset="0"/>
              <a:cs typeface="Times New Roman" pitchFamily="18" charset="0"/>
            </a:endParaRPr>
          </a:p>
          <a:p>
            <a:pPr lvl="0" algn="just">
              <a:buFont typeface="Wingdings" pitchFamily="2" charset="2"/>
              <a:buChar char="q"/>
            </a:pPr>
            <a:r>
              <a:rPr lang="en-US" sz="2000" b="1" dirty="0" smtClean="0">
                <a:solidFill>
                  <a:srgbClr val="FFFF00"/>
                </a:solidFill>
                <a:latin typeface="Times New Roman" pitchFamily="18" charset="0"/>
                <a:cs typeface="Times New Roman" pitchFamily="18" charset="0"/>
              </a:rPr>
              <a:t>Used </a:t>
            </a:r>
            <a:r>
              <a:rPr lang="en-US" sz="2000" b="1" dirty="0">
                <a:solidFill>
                  <a:srgbClr val="FFFF00"/>
                </a:solidFill>
                <a:latin typeface="Times New Roman" pitchFamily="18" charset="0"/>
                <a:cs typeface="Times New Roman" pitchFamily="18" charset="0"/>
              </a:rPr>
              <a:t>in molecular biology and genetic disease research to identify new genes; for example, the sample containing pathogenic DNA can be PCR amplified using different known specific primers. The amplification indicates presence of pathogenic DNA.</a:t>
            </a:r>
          </a:p>
          <a:p>
            <a:pPr lvl="0" algn="just">
              <a:buFont typeface="Wingdings" pitchFamily="2" charset="2"/>
              <a:buChar char="q"/>
            </a:pPr>
            <a:endParaRPr lang="en-US" sz="2000" b="1" dirty="0">
              <a:solidFill>
                <a:srgbClr val="FFFF00"/>
              </a:solidFill>
              <a:latin typeface="Times New Roman" pitchFamily="18" charset="0"/>
              <a:cs typeface="Times New Roman" pitchFamily="18" charset="0"/>
            </a:endParaRPr>
          </a:p>
          <a:p>
            <a:pPr lvl="0" algn="just"/>
            <a:endParaRPr lang="en-US" sz="2000" b="1" dirty="0" smtClean="0">
              <a:solidFill>
                <a:srgbClr val="FFFF00"/>
              </a:solidFill>
              <a:latin typeface="Times New Roman" pitchFamily="18" charset="0"/>
              <a:cs typeface="Times New Roman" pitchFamily="18" charset="0"/>
            </a:endParaRPr>
          </a:p>
          <a:p>
            <a:pPr lvl="0" algn="just">
              <a:buFont typeface="Wingdings" pitchFamily="2" charset="2"/>
              <a:buChar char="q"/>
            </a:pPr>
            <a:r>
              <a:rPr lang="en-US" sz="2000" b="1" dirty="0" smtClean="0">
                <a:solidFill>
                  <a:srgbClr val="FFFF00"/>
                </a:solidFill>
                <a:latin typeface="Times New Roman" pitchFamily="18" charset="0"/>
                <a:cs typeface="Times New Roman" pitchFamily="18" charset="0"/>
              </a:rPr>
              <a:t>In </a:t>
            </a:r>
            <a:r>
              <a:rPr lang="en-US" sz="2000" b="1" dirty="0">
                <a:solidFill>
                  <a:srgbClr val="FFFF00"/>
                </a:solidFill>
                <a:latin typeface="Times New Roman" pitchFamily="18" charset="0"/>
                <a:cs typeface="Times New Roman" pitchFamily="18" charset="0"/>
              </a:rPr>
              <a:t>fields such as anthropology and evolution, sequences of degraded ancient DNAs can be tracked after PCR amplification. With its exquisite sensitivity and high selectivity, PCR has been used for wartime human identification and validated in crime labs for mixed-sample forensic casework.</a:t>
            </a:r>
          </a:p>
          <a:p>
            <a:pPr lvl="0" algn="just">
              <a:buFont typeface="Wingdings" pitchFamily="2" charset="2"/>
              <a:buChar char="q"/>
            </a:pPr>
            <a:endParaRPr lang="en-US" sz="2000" b="1" dirty="0">
              <a:solidFill>
                <a:srgbClr val="FFFF00"/>
              </a:solidFill>
              <a:latin typeface="Times New Roman" pitchFamily="18" charset="0"/>
              <a:cs typeface="Times New Roman" pitchFamily="18" charset="0"/>
            </a:endParaRPr>
          </a:p>
          <a:p>
            <a:pPr lvl="0" algn="just">
              <a:buFont typeface="Wingdings" pitchFamily="2" charset="2"/>
              <a:buChar char="q"/>
            </a:pPr>
            <a:endParaRPr lang="en-US" sz="2000" b="1" dirty="0" smtClean="0">
              <a:solidFill>
                <a:srgbClr val="FFFF00"/>
              </a:solidFill>
              <a:latin typeface="Times New Roman" pitchFamily="18" charset="0"/>
              <a:cs typeface="Times New Roman" pitchFamily="18" charset="0"/>
            </a:endParaRPr>
          </a:p>
          <a:p>
            <a:pPr lvl="0" algn="just">
              <a:buFont typeface="Wingdings" pitchFamily="2" charset="2"/>
              <a:buChar char="q"/>
            </a:pPr>
            <a:r>
              <a:rPr lang="en-US" sz="2000" b="1" dirty="0" smtClean="0">
                <a:solidFill>
                  <a:srgbClr val="FFFF00"/>
                </a:solidFill>
                <a:latin typeface="Times New Roman" pitchFamily="18" charset="0"/>
                <a:cs typeface="Times New Roman" pitchFamily="18" charset="0"/>
              </a:rPr>
              <a:t>PCR </a:t>
            </a:r>
            <a:r>
              <a:rPr lang="en-US" sz="2000" b="1" dirty="0">
                <a:solidFill>
                  <a:srgbClr val="FFFF00"/>
                </a:solidFill>
                <a:latin typeface="Times New Roman" pitchFamily="18" charset="0"/>
                <a:cs typeface="Times New Roman" pitchFamily="18" charset="0"/>
              </a:rPr>
              <a:t>permits early diagnosis of malignant diseases such as leukemia and lymphomas. PCR assays can be performed directly on genomic DNA samples to detect translocation specific malignant cells, infectious agents, like mycobacterium, anaerobic bacteria, or viruses.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linds(horizontal)">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blinds(horizontal)">
                                      <p:cBhvr>
                                        <p:cTn id="12" dur="50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animEffect transition="in" filter="blinds(horizontal)">
                                      <p:cBhvr>
                                        <p:cTn id="1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643042" y="142852"/>
            <a:ext cx="5572164" cy="85725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200" dirty="0" smtClean="0">
                <a:latin typeface="Times New Roman" pitchFamily="18" charset="0"/>
                <a:cs typeface="Times New Roman" pitchFamily="18" charset="0"/>
              </a:rPr>
              <a:t>Steps involve in PCR </a:t>
            </a:r>
          </a:p>
        </p:txBody>
      </p:sp>
      <p:sp>
        <p:nvSpPr>
          <p:cNvPr id="7" name="Rounded Rectangle 6"/>
          <p:cNvSpPr/>
          <p:nvPr/>
        </p:nvSpPr>
        <p:spPr>
          <a:xfrm>
            <a:off x="1071538" y="1142984"/>
            <a:ext cx="6786610" cy="192882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buFont typeface="Wingdings" pitchFamily="2" charset="2"/>
              <a:buChar char="v"/>
            </a:pPr>
            <a:r>
              <a:rPr lang="en-US" sz="2000" dirty="0" smtClean="0">
                <a:solidFill>
                  <a:schemeClr val="tx1"/>
                </a:solidFill>
                <a:latin typeface="Times New Roman" pitchFamily="18" charset="0"/>
                <a:cs typeface="Times New Roman" pitchFamily="18" charset="0"/>
              </a:rPr>
              <a:t>Initialization step (94-96ºc for 1-9 minutes)</a:t>
            </a:r>
          </a:p>
          <a:p>
            <a:pPr>
              <a:buFont typeface="Wingdings" pitchFamily="2" charset="2"/>
              <a:buChar char="v"/>
            </a:pPr>
            <a:r>
              <a:rPr lang="en-US" sz="2000" dirty="0" err="1" smtClean="0">
                <a:solidFill>
                  <a:schemeClr val="tx1"/>
                </a:solidFill>
                <a:latin typeface="Times New Roman" pitchFamily="18" charset="0"/>
                <a:cs typeface="Times New Roman" pitchFamily="18" charset="0"/>
              </a:rPr>
              <a:t>Denaturation</a:t>
            </a:r>
            <a:r>
              <a:rPr lang="en-US" sz="2000" dirty="0" smtClean="0">
                <a:solidFill>
                  <a:schemeClr val="tx1"/>
                </a:solidFill>
                <a:latin typeface="Times New Roman" pitchFamily="18" charset="0"/>
                <a:cs typeface="Times New Roman" pitchFamily="18" charset="0"/>
              </a:rPr>
              <a:t> step (94-98ºc for 20-30 sec.)</a:t>
            </a:r>
          </a:p>
          <a:p>
            <a:pPr>
              <a:buFont typeface="Wingdings" pitchFamily="2" charset="2"/>
              <a:buChar char="v"/>
            </a:pPr>
            <a:r>
              <a:rPr lang="en-US" sz="2000" dirty="0" smtClean="0">
                <a:solidFill>
                  <a:schemeClr val="tx1"/>
                </a:solidFill>
                <a:latin typeface="Times New Roman" pitchFamily="18" charset="0"/>
                <a:cs typeface="Times New Roman" pitchFamily="18" charset="0"/>
              </a:rPr>
              <a:t>Annealing step (50-60ºc for 20-40 sec.)</a:t>
            </a:r>
          </a:p>
          <a:p>
            <a:pPr>
              <a:buFont typeface="Wingdings" pitchFamily="2" charset="2"/>
              <a:buChar char="v"/>
            </a:pPr>
            <a:r>
              <a:rPr lang="en-US" sz="2000" dirty="0" smtClean="0">
                <a:solidFill>
                  <a:schemeClr val="tx1"/>
                </a:solidFill>
                <a:latin typeface="Times New Roman" pitchFamily="18" charset="0"/>
                <a:cs typeface="Times New Roman" pitchFamily="18" charset="0"/>
              </a:rPr>
              <a:t>Extension step (72-75ºc )</a:t>
            </a:r>
          </a:p>
        </p:txBody>
      </p:sp>
      <p:sp>
        <p:nvSpPr>
          <p:cNvPr id="4" name="Rectangle 3"/>
          <p:cNvSpPr/>
          <p:nvPr/>
        </p:nvSpPr>
        <p:spPr>
          <a:xfrm>
            <a:off x="1000100" y="3357562"/>
            <a:ext cx="7143800" cy="30003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G:\New folder (3)\Program1BioHub\pcr.jpg"/>
          <p:cNvPicPr>
            <a:picLocks noChangeAspect="1" noChangeArrowheads="1"/>
          </p:cNvPicPr>
          <p:nvPr/>
        </p:nvPicPr>
        <p:blipFill>
          <a:blip r:embed="rId2"/>
          <a:srcRect/>
          <a:stretch>
            <a:fillRect/>
          </a:stretch>
        </p:blipFill>
        <p:spPr bwMode="auto">
          <a:xfrm>
            <a:off x="958537" y="3357562"/>
            <a:ext cx="7113925" cy="3000396"/>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amond(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074"/>
                                        </p:tgtEl>
                                        <p:attrNameLst>
                                          <p:attrName>style.visibility</p:attrName>
                                        </p:attrNameLst>
                                      </p:cBhvr>
                                      <p:to>
                                        <p:strVal val="visible"/>
                                      </p:to>
                                    </p:set>
                                    <p:anim calcmode="lin" valueType="num">
                                      <p:cBhvr additive="base">
                                        <p:cTn id="23" dur="500" fill="hold"/>
                                        <p:tgtEl>
                                          <p:spTgt spid="3074"/>
                                        </p:tgtEl>
                                        <p:attrNameLst>
                                          <p:attrName>ppt_x</p:attrName>
                                        </p:attrNameLst>
                                      </p:cBhvr>
                                      <p:tavLst>
                                        <p:tav tm="0">
                                          <p:val>
                                            <p:strVal val="#ppt_x"/>
                                          </p:val>
                                        </p:tav>
                                        <p:tav tm="100000">
                                          <p:val>
                                            <p:strVal val="#ppt_x"/>
                                          </p:val>
                                        </p:tav>
                                      </p:tavLst>
                                    </p:anim>
                                    <p:anim calcmode="lin" valueType="num">
                                      <p:cBhvr additive="base">
                                        <p:cTn id="24"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133600" y="3429000"/>
            <a:ext cx="5357850" cy="71438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200" dirty="0" smtClean="0">
                <a:latin typeface="Times New Roman" pitchFamily="18" charset="0"/>
                <a:cs typeface="Times New Roman" pitchFamily="18" charset="0"/>
              </a:rPr>
              <a:t>Applications of PCR</a:t>
            </a:r>
            <a:endParaRPr lang="en-US" sz="3200" dirty="0">
              <a:latin typeface="Times New Roman" pitchFamily="18" charset="0"/>
              <a:cs typeface="Times New Roman" pitchFamily="18" charset="0"/>
            </a:endParaRPr>
          </a:p>
        </p:txBody>
      </p:sp>
      <p:sp>
        <p:nvSpPr>
          <p:cNvPr id="7" name="Rounded Rectangle 6"/>
          <p:cNvSpPr/>
          <p:nvPr/>
        </p:nvSpPr>
        <p:spPr>
          <a:xfrm>
            <a:off x="1219200" y="4271954"/>
            <a:ext cx="7286676" cy="242889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just">
              <a:buFont typeface="Wingdings" pitchFamily="2" charset="2"/>
              <a:buChar char="Ø"/>
            </a:pPr>
            <a:r>
              <a:rPr lang="en-US" dirty="0" smtClean="0">
                <a:solidFill>
                  <a:schemeClr val="tx1"/>
                </a:solidFill>
                <a:latin typeface="Times New Roman" pitchFamily="18" charset="0"/>
                <a:cs typeface="Times New Roman" pitchFamily="18" charset="0"/>
              </a:rPr>
              <a:t>Parental testing</a:t>
            </a:r>
          </a:p>
          <a:p>
            <a:pPr algn="just">
              <a:buFont typeface="Wingdings" pitchFamily="2" charset="2"/>
              <a:buChar char="Ø"/>
            </a:pPr>
            <a:r>
              <a:rPr lang="en-US" dirty="0" smtClean="0">
                <a:solidFill>
                  <a:schemeClr val="tx1"/>
                </a:solidFill>
                <a:latin typeface="Times New Roman" pitchFamily="18" charset="0"/>
                <a:cs typeface="Times New Roman" pitchFamily="18" charset="0"/>
              </a:rPr>
              <a:t>Detection of </a:t>
            </a:r>
            <a:r>
              <a:rPr lang="en-US" dirty="0" err="1" smtClean="0">
                <a:solidFill>
                  <a:schemeClr val="tx1"/>
                </a:solidFill>
                <a:latin typeface="Times New Roman" pitchFamily="18" charset="0"/>
                <a:cs typeface="Times New Roman" pitchFamily="18" charset="0"/>
              </a:rPr>
              <a:t>Oncogenes</a:t>
            </a:r>
            <a:endParaRPr lang="en-US" dirty="0" smtClean="0">
              <a:solidFill>
                <a:schemeClr val="tx1"/>
              </a:solidFill>
              <a:latin typeface="Times New Roman" pitchFamily="18" charset="0"/>
              <a:cs typeface="Times New Roman" pitchFamily="18" charset="0"/>
            </a:endParaRPr>
          </a:p>
          <a:p>
            <a:pPr algn="just">
              <a:buFont typeface="Wingdings" pitchFamily="2" charset="2"/>
              <a:buChar char="Ø"/>
            </a:pPr>
            <a:r>
              <a:rPr lang="en-US" dirty="0" smtClean="0">
                <a:solidFill>
                  <a:schemeClr val="tx1"/>
                </a:solidFill>
                <a:latin typeface="Times New Roman" pitchFamily="18" charset="0"/>
                <a:cs typeface="Times New Roman" pitchFamily="18" charset="0"/>
              </a:rPr>
              <a:t>DNA cloning for sequencing</a:t>
            </a:r>
          </a:p>
          <a:p>
            <a:pPr algn="just">
              <a:buFont typeface="Wingdings" pitchFamily="2" charset="2"/>
              <a:buChar char="Ø"/>
            </a:pPr>
            <a:r>
              <a:rPr lang="en-US" dirty="0" smtClean="0">
                <a:solidFill>
                  <a:schemeClr val="tx1"/>
                </a:solidFill>
                <a:latin typeface="Times New Roman" pitchFamily="18" charset="0"/>
                <a:cs typeface="Times New Roman" pitchFamily="18" charset="0"/>
              </a:rPr>
              <a:t>To identification of genetics fingerprinting</a:t>
            </a:r>
          </a:p>
          <a:p>
            <a:pPr algn="just">
              <a:buFont typeface="Wingdings" pitchFamily="2" charset="2"/>
              <a:buChar char="Ø"/>
            </a:pPr>
            <a:r>
              <a:rPr lang="en-US" dirty="0" smtClean="0">
                <a:solidFill>
                  <a:schemeClr val="tx1"/>
                </a:solidFill>
                <a:latin typeface="Times New Roman" pitchFamily="18" charset="0"/>
                <a:cs typeface="Times New Roman" pitchFamily="18" charset="0"/>
              </a:rPr>
              <a:t>Characterization and detection of infectious diseases, and more….</a:t>
            </a:r>
          </a:p>
        </p:txBody>
      </p:sp>
      <p:sp>
        <p:nvSpPr>
          <p:cNvPr id="8" name="Rounded Rectangle 7"/>
          <p:cNvSpPr/>
          <p:nvPr/>
        </p:nvSpPr>
        <p:spPr>
          <a:xfrm>
            <a:off x="1981200" y="228600"/>
            <a:ext cx="5500726" cy="64294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smtClean="0">
                <a:solidFill>
                  <a:schemeClr val="tx1"/>
                </a:solidFill>
                <a:latin typeface="Times New Roman" pitchFamily="18" charset="0"/>
                <a:cs typeface="Times New Roman" pitchFamily="18" charset="0"/>
              </a:rPr>
              <a:t>Basic needs in PCR</a:t>
            </a:r>
            <a:endParaRPr lang="en-US" sz="2800" dirty="0">
              <a:solidFill>
                <a:schemeClr val="tx1"/>
              </a:solidFill>
              <a:latin typeface="Times New Roman" pitchFamily="18" charset="0"/>
              <a:cs typeface="Times New Roman" pitchFamily="18" charset="0"/>
            </a:endParaRPr>
          </a:p>
        </p:txBody>
      </p:sp>
      <p:sp>
        <p:nvSpPr>
          <p:cNvPr id="9" name="Rounded Rectangle 8"/>
          <p:cNvSpPr/>
          <p:nvPr/>
        </p:nvSpPr>
        <p:spPr>
          <a:xfrm>
            <a:off x="1195382" y="1085856"/>
            <a:ext cx="7000924" cy="207170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3">
              <a:buFont typeface="Wingdings" pitchFamily="2" charset="2"/>
              <a:buChar char="v"/>
            </a:pPr>
            <a:r>
              <a:rPr lang="en-US" dirty="0" smtClean="0">
                <a:solidFill>
                  <a:schemeClr val="tx1"/>
                </a:solidFill>
                <a:latin typeface="Times New Roman" pitchFamily="18" charset="0"/>
                <a:cs typeface="Times New Roman" pitchFamily="18" charset="0"/>
              </a:rPr>
              <a:t>DNA template</a:t>
            </a:r>
          </a:p>
          <a:p>
            <a:pPr lvl="3">
              <a:buFont typeface="Wingdings" pitchFamily="2" charset="2"/>
              <a:buChar char="v"/>
            </a:pPr>
            <a:r>
              <a:rPr lang="en-US" dirty="0" smtClean="0">
                <a:solidFill>
                  <a:schemeClr val="tx1"/>
                </a:solidFill>
                <a:latin typeface="Times New Roman" pitchFamily="18" charset="0"/>
                <a:cs typeface="Times New Roman" pitchFamily="18" charset="0"/>
              </a:rPr>
              <a:t>Primers</a:t>
            </a:r>
          </a:p>
          <a:p>
            <a:pPr lvl="3">
              <a:buFont typeface="Wingdings" pitchFamily="2" charset="2"/>
              <a:buChar char="v"/>
            </a:pPr>
            <a:r>
              <a:rPr lang="en-US" dirty="0" err="1" smtClean="0">
                <a:solidFill>
                  <a:schemeClr val="tx1"/>
                </a:solidFill>
                <a:latin typeface="Times New Roman" pitchFamily="18" charset="0"/>
                <a:cs typeface="Times New Roman" pitchFamily="18" charset="0"/>
              </a:rPr>
              <a:t>Taq</a:t>
            </a:r>
            <a:r>
              <a:rPr lang="en-US" dirty="0" smtClean="0">
                <a:solidFill>
                  <a:schemeClr val="tx1"/>
                </a:solidFill>
                <a:latin typeface="Times New Roman" pitchFamily="18" charset="0"/>
                <a:cs typeface="Times New Roman" pitchFamily="18" charset="0"/>
              </a:rPr>
              <a:t> polymerase (</a:t>
            </a:r>
            <a:r>
              <a:rPr lang="en-IN" i="1" dirty="0" err="1" smtClean="0">
                <a:solidFill>
                  <a:srgbClr val="00B050"/>
                </a:solidFill>
                <a:latin typeface="Times New Roman" pitchFamily="18" charset="0"/>
                <a:cs typeface="Times New Roman" pitchFamily="18" charset="0"/>
              </a:rPr>
              <a:t>Thermus</a:t>
            </a:r>
            <a:r>
              <a:rPr lang="en-IN" i="1" dirty="0" smtClean="0">
                <a:solidFill>
                  <a:srgbClr val="00B050"/>
                </a:solidFill>
                <a:latin typeface="Times New Roman" pitchFamily="18" charset="0"/>
                <a:cs typeface="Times New Roman" pitchFamily="18" charset="0"/>
              </a:rPr>
              <a:t> </a:t>
            </a:r>
            <a:r>
              <a:rPr lang="en-IN" i="1" dirty="0" err="1" smtClean="0">
                <a:solidFill>
                  <a:srgbClr val="00B050"/>
                </a:solidFill>
                <a:latin typeface="Times New Roman" pitchFamily="18" charset="0"/>
                <a:cs typeface="Times New Roman" pitchFamily="18" charset="0"/>
              </a:rPr>
              <a:t>aquaticus</a:t>
            </a:r>
            <a:r>
              <a:rPr lang="en-IN" dirty="0" smtClean="0">
                <a:latin typeface="Times New Roman" pitchFamily="18" charset="0"/>
                <a:cs typeface="Times New Roman" pitchFamily="18" charset="0"/>
              </a:rPr>
              <a:t>)</a:t>
            </a:r>
            <a:endParaRPr lang="en-US" dirty="0" smtClean="0">
              <a:solidFill>
                <a:schemeClr val="tx1"/>
              </a:solidFill>
              <a:latin typeface="Times New Roman" pitchFamily="18" charset="0"/>
              <a:cs typeface="Times New Roman" pitchFamily="18" charset="0"/>
            </a:endParaRPr>
          </a:p>
          <a:p>
            <a:pPr lvl="3">
              <a:buFont typeface="Wingdings" pitchFamily="2" charset="2"/>
              <a:buChar char="v"/>
            </a:pPr>
            <a:r>
              <a:rPr lang="en-US" dirty="0" err="1" smtClean="0">
                <a:solidFill>
                  <a:schemeClr val="tx1"/>
                </a:solidFill>
                <a:latin typeface="Times New Roman" pitchFamily="18" charset="0"/>
                <a:cs typeface="Times New Roman" pitchFamily="18" charset="0"/>
              </a:rPr>
              <a:t>dNTPs</a:t>
            </a:r>
            <a:r>
              <a:rPr lang="en-US" dirty="0" smtClean="0">
                <a:solidFill>
                  <a:schemeClr val="tx1"/>
                </a:solidFill>
                <a:latin typeface="Times New Roman" pitchFamily="18" charset="0"/>
                <a:cs typeface="Times New Roman" pitchFamily="18" charset="0"/>
              </a:rPr>
              <a:t> (</a:t>
            </a:r>
            <a:r>
              <a:rPr lang="en-IN" dirty="0" err="1" smtClean="0">
                <a:latin typeface="Times New Roman" pitchFamily="18" charset="0"/>
                <a:cs typeface="Times New Roman" pitchFamily="18" charset="0"/>
              </a:rPr>
              <a:t>Deoxyucleotide</a:t>
            </a: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triphosphat</a:t>
            </a:r>
            <a:r>
              <a:rPr lang="en-IN" dirty="0" smtClean="0">
                <a:latin typeface="Times New Roman" pitchFamily="18" charset="0"/>
                <a:cs typeface="Times New Roman" pitchFamily="18" charset="0"/>
              </a:rPr>
              <a:t> )</a:t>
            </a:r>
            <a:endParaRPr lang="en-US" dirty="0" smtClean="0">
              <a:solidFill>
                <a:schemeClr val="tx1"/>
              </a:solidFill>
              <a:latin typeface="Times New Roman" pitchFamily="18" charset="0"/>
              <a:cs typeface="Times New Roman" pitchFamily="18" charset="0"/>
            </a:endParaRPr>
          </a:p>
          <a:p>
            <a:pPr lvl="3">
              <a:buFont typeface="Wingdings" pitchFamily="2" charset="2"/>
              <a:buChar char="v"/>
            </a:pPr>
            <a:r>
              <a:rPr lang="en-US" dirty="0" smtClean="0">
                <a:solidFill>
                  <a:schemeClr val="tx1"/>
                </a:solidFill>
                <a:latin typeface="Times New Roman" pitchFamily="18" charset="0"/>
                <a:cs typeface="Times New Roman" pitchFamily="18" charset="0"/>
              </a:rPr>
              <a:t>Buffer</a:t>
            </a:r>
          </a:p>
          <a:p>
            <a:pPr lvl="3">
              <a:buFont typeface="Wingdings" pitchFamily="2" charset="2"/>
              <a:buChar char="v"/>
            </a:pPr>
            <a:r>
              <a:rPr lang="en-US" dirty="0" smtClean="0">
                <a:solidFill>
                  <a:schemeClr val="tx1"/>
                </a:solidFill>
                <a:latin typeface="Times New Roman" pitchFamily="18" charset="0"/>
                <a:cs typeface="Times New Roman" pitchFamily="18" charset="0"/>
              </a:rPr>
              <a:t>Divalent </a:t>
            </a:r>
            <a:r>
              <a:rPr lang="en-US" dirty="0" err="1" smtClean="0">
                <a:solidFill>
                  <a:schemeClr val="tx1"/>
                </a:solidFill>
                <a:latin typeface="Times New Roman" pitchFamily="18" charset="0"/>
                <a:cs typeface="Times New Roman" pitchFamily="18" charset="0"/>
              </a:rPr>
              <a:t>cation</a:t>
            </a:r>
            <a:endParaRPr lang="en-US"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linds(horizont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001000" cy="6001643"/>
          </a:xfrm>
          <a:prstGeom prst="rect">
            <a:avLst/>
          </a:prstGeom>
        </p:spPr>
        <p:txBody>
          <a:bodyPr wrap="square">
            <a:spAutoFit/>
          </a:bodyPr>
          <a:lstStyle/>
          <a:p>
            <a:pPr algn="just"/>
            <a:r>
              <a:rPr lang="en-US" sz="2400" b="1" dirty="0">
                <a:solidFill>
                  <a:srgbClr val="FFFF00"/>
                </a:solidFill>
                <a:latin typeface="Times New Roman" pitchFamily="18" charset="0"/>
                <a:cs typeface="Times New Roman" pitchFamily="18" charset="0"/>
              </a:rPr>
              <a:t>PCR Polymerase chain reaction (PCR) is a technique used in molecular biology to amplify a single copy or a few copies of a segment of DNA across several orders of magnitude, generating thousands to millions of copies of a particular DNA sequence</a:t>
            </a:r>
            <a:r>
              <a:rPr lang="en-US" sz="2400" b="1" dirty="0" smtClean="0">
                <a:solidFill>
                  <a:srgbClr val="FFFF00"/>
                </a:solidFill>
                <a:latin typeface="Times New Roman" pitchFamily="18" charset="0"/>
                <a:cs typeface="Times New Roman" pitchFamily="18" charset="0"/>
              </a:rPr>
              <a:t>.</a:t>
            </a:r>
          </a:p>
          <a:p>
            <a:pPr algn="just"/>
            <a:endParaRPr lang="en-US" sz="2400" b="1" dirty="0" smtClean="0">
              <a:solidFill>
                <a:srgbClr val="FFFF00"/>
              </a:solidFill>
              <a:latin typeface="Times New Roman" pitchFamily="18" charset="0"/>
              <a:cs typeface="Times New Roman" pitchFamily="18" charset="0"/>
            </a:endParaRPr>
          </a:p>
          <a:p>
            <a:pPr algn="just"/>
            <a:endParaRPr lang="en-US" sz="2400" b="1" dirty="0" smtClean="0">
              <a:solidFill>
                <a:srgbClr val="FFFF00"/>
              </a:solidFill>
              <a:latin typeface="Times New Roman" pitchFamily="18" charset="0"/>
              <a:cs typeface="Times New Roman" pitchFamily="18" charset="0"/>
            </a:endParaRPr>
          </a:p>
          <a:p>
            <a:pPr algn="just"/>
            <a:endParaRPr lang="en-US" sz="2400" b="1" dirty="0">
              <a:solidFill>
                <a:srgbClr val="FFFF00"/>
              </a:solidFill>
              <a:latin typeface="Times New Roman" pitchFamily="18" charset="0"/>
              <a:cs typeface="Times New Roman" pitchFamily="18" charset="0"/>
            </a:endParaRPr>
          </a:p>
          <a:p>
            <a:pPr algn="just"/>
            <a:r>
              <a:rPr lang="en-US" sz="2400" b="1" dirty="0" smtClean="0">
                <a:solidFill>
                  <a:srgbClr val="FFFF00"/>
                </a:solidFill>
                <a:latin typeface="Times New Roman" pitchFamily="18" charset="0"/>
                <a:cs typeface="Times New Roman" pitchFamily="18" charset="0"/>
              </a:rPr>
              <a:t>Developed </a:t>
            </a:r>
            <a:r>
              <a:rPr lang="en-US" sz="2400" b="1" dirty="0">
                <a:solidFill>
                  <a:srgbClr val="FFFF00"/>
                </a:solidFill>
                <a:latin typeface="Times New Roman" pitchFamily="18" charset="0"/>
                <a:cs typeface="Times New Roman" pitchFamily="18" charset="0"/>
              </a:rPr>
              <a:t>in 1983 by </a:t>
            </a:r>
            <a:r>
              <a:rPr lang="en-US" sz="2400" b="1" dirty="0" err="1">
                <a:solidFill>
                  <a:srgbClr val="FFFF00"/>
                </a:solidFill>
                <a:latin typeface="Times New Roman" pitchFamily="18" charset="0"/>
                <a:cs typeface="Times New Roman" pitchFamily="18" charset="0"/>
              </a:rPr>
              <a:t>Kary</a:t>
            </a:r>
            <a:r>
              <a:rPr lang="en-US" sz="2400" b="1" dirty="0">
                <a:solidFill>
                  <a:srgbClr val="FFFF00"/>
                </a:solidFill>
                <a:latin typeface="Times New Roman" pitchFamily="18" charset="0"/>
                <a:cs typeface="Times New Roman" pitchFamily="18" charset="0"/>
              </a:rPr>
              <a:t> Mullis, PCR is now a common technique used in clinical and research laboratories for a broad variety of </a:t>
            </a:r>
            <a:r>
              <a:rPr lang="en-US" sz="2400" b="1" dirty="0" smtClean="0">
                <a:solidFill>
                  <a:srgbClr val="FFFF00"/>
                </a:solidFill>
                <a:latin typeface="Times New Roman" pitchFamily="18" charset="0"/>
                <a:cs typeface="Times New Roman" pitchFamily="18" charset="0"/>
              </a:rPr>
              <a:t>applications.</a:t>
            </a:r>
          </a:p>
          <a:p>
            <a:pPr algn="just"/>
            <a:endParaRPr lang="en-US" sz="2400" b="1" dirty="0" smtClean="0">
              <a:solidFill>
                <a:srgbClr val="FFFF00"/>
              </a:solidFill>
              <a:latin typeface="Times New Roman" pitchFamily="18" charset="0"/>
              <a:cs typeface="Times New Roman" pitchFamily="18" charset="0"/>
            </a:endParaRPr>
          </a:p>
          <a:p>
            <a:pPr algn="just"/>
            <a:endParaRPr lang="en-US" sz="2400" b="1" dirty="0" smtClean="0">
              <a:solidFill>
                <a:srgbClr val="FFFF00"/>
              </a:solidFill>
              <a:latin typeface="Times New Roman" pitchFamily="18" charset="0"/>
              <a:cs typeface="Times New Roman" pitchFamily="18" charset="0"/>
            </a:endParaRPr>
          </a:p>
          <a:p>
            <a:pPr algn="just"/>
            <a:r>
              <a:rPr lang="en-US" sz="2400" b="1" dirty="0" smtClean="0">
                <a:solidFill>
                  <a:srgbClr val="FFFF00"/>
                </a:solidFill>
                <a:latin typeface="Times New Roman" pitchFamily="18" charset="0"/>
                <a:cs typeface="Times New Roman" pitchFamily="18" charset="0"/>
              </a:rPr>
              <a:t>In 1993, </a:t>
            </a:r>
            <a:r>
              <a:rPr lang="en-US" sz="2400" b="1" dirty="0" err="1" smtClean="0">
                <a:solidFill>
                  <a:srgbClr val="FFFF00"/>
                </a:solidFill>
                <a:latin typeface="Times New Roman" pitchFamily="18" charset="0"/>
                <a:cs typeface="Times New Roman" pitchFamily="18" charset="0"/>
              </a:rPr>
              <a:t>Kary</a:t>
            </a:r>
            <a:r>
              <a:rPr lang="en-US" sz="2400" b="1" dirty="0" smtClean="0">
                <a:solidFill>
                  <a:srgbClr val="FFFF00"/>
                </a:solidFill>
                <a:latin typeface="Times New Roman" pitchFamily="18" charset="0"/>
                <a:cs typeface="Times New Roman" pitchFamily="18" charset="0"/>
              </a:rPr>
              <a:t> Mullis was awarded the Nobel Prize in Chemistry for his work on PCR.</a:t>
            </a:r>
            <a:endParaRPr lang="en-US" sz="2400" b="1" dirty="0" smtClean="0">
              <a:solidFill>
                <a:srgbClr val="FFFF00"/>
              </a:solidFill>
              <a:latin typeface="Times New Roman" pitchFamily="18" charset="0"/>
              <a:cs typeface="Times New Roman" pitchFamily="18" charset="0"/>
              <a:sym typeface="Symbol"/>
            </a:endParaRPr>
          </a:p>
          <a:p>
            <a:pPr algn="just"/>
            <a:endParaRPr lang="en-US" sz="2400" b="1" dirty="0">
              <a:solidFill>
                <a:srgbClr val="FFFF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blinds(horizontal)">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animEffect transition="in" filter="blinds(horizontal)">
                                      <p:cBhvr>
                                        <p:cTn id="1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534400" cy="6240170"/>
          </a:xfrm>
          <a:prstGeom prst="rect">
            <a:avLst/>
          </a:prstGeom>
        </p:spPr>
        <p:txBody>
          <a:bodyPr wrap="square">
            <a:spAutoFit/>
          </a:bodyPr>
          <a:lstStyle/>
          <a:p>
            <a:pPr algn="just"/>
            <a:r>
              <a:rPr lang="en-US" sz="2000" b="1" dirty="0">
                <a:solidFill>
                  <a:schemeClr val="bg1"/>
                </a:solidFill>
                <a:latin typeface="Times New Roman" pitchFamily="18" charset="0"/>
                <a:cs typeface="Times New Roman" pitchFamily="18" charset="0"/>
              </a:rPr>
              <a:t>Components of PCR </a:t>
            </a:r>
            <a:endParaRPr lang="en-US" sz="2000" b="1" dirty="0" smtClean="0">
              <a:solidFill>
                <a:schemeClr val="bg1"/>
              </a:solidFill>
              <a:latin typeface="Times New Roman" pitchFamily="18" charset="0"/>
              <a:cs typeface="Times New Roman" pitchFamily="18" charset="0"/>
            </a:endParaRPr>
          </a:p>
          <a:p>
            <a:pPr algn="just"/>
            <a:r>
              <a:rPr lang="en-US" sz="2000" b="1" dirty="0" smtClean="0">
                <a:solidFill>
                  <a:schemeClr val="bg1"/>
                </a:solidFill>
                <a:latin typeface="Times New Roman" pitchFamily="18" charset="0"/>
                <a:cs typeface="Times New Roman" pitchFamily="18" charset="0"/>
              </a:rPr>
              <a:t>DNA </a:t>
            </a:r>
            <a:r>
              <a:rPr lang="en-US" sz="2000" b="1" dirty="0">
                <a:solidFill>
                  <a:schemeClr val="bg1"/>
                </a:solidFill>
                <a:latin typeface="Times New Roman" pitchFamily="18" charset="0"/>
                <a:cs typeface="Times New Roman" pitchFamily="18" charset="0"/>
              </a:rPr>
              <a:t>template: </a:t>
            </a:r>
            <a:r>
              <a:rPr lang="en-US" sz="2000" b="1" dirty="0">
                <a:solidFill>
                  <a:srgbClr val="FFFF00"/>
                </a:solidFill>
                <a:latin typeface="Times New Roman" pitchFamily="18" charset="0"/>
                <a:cs typeface="Times New Roman" pitchFamily="18" charset="0"/>
              </a:rPr>
              <a:t>DNA template is DNA target sequence. DNA template is the DNA molecule that contains the DNA region (segment) to be amplified, the segment we are concerned which is the target sequence</a:t>
            </a:r>
            <a:r>
              <a:rPr lang="en-US" sz="2000" b="1" dirty="0" smtClean="0">
                <a:solidFill>
                  <a:srgbClr val="FFFF00"/>
                </a:solidFill>
                <a:latin typeface="Times New Roman" pitchFamily="18" charset="0"/>
                <a:cs typeface="Times New Roman" pitchFamily="18" charset="0"/>
              </a:rPr>
              <a:t>.</a:t>
            </a:r>
          </a:p>
          <a:p>
            <a:pPr algn="just"/>
            <a:endParaRPr lang="en-US" sz="2000" b="1" dirty="0" smtClean="0">
              <a:solidFill>
                <a:srgbClr val="FFFF00"/>
              </a:solidFill>
              <a:latin typeface="Times New Roman" pitchFamily="18" charset="0"/>
              <a:cs typeface="Times New Roman" pitchFamily="18" charset="0"/>
            </a:endParaRPr>
          </a:p>
          <a:p>
            <a:pPr algn="just"/>
            <a:endParaRPr lang="en-US" sz="800" b="1" dirty="0" smtClean="0">
              <a:solidFill>
                <a:srgbClr val="FFFF00"/>
              </a:solidFill>
              <a:latin typeface="Times New Roman" pitchFamily="18" charset="0"/>
              <a:cs typeface="Times New Roman" pitchFamily="18" charset="0"/>
            </a:endParaRPr>
          </a:p>
          <a:p>
            <a:pPr algn="just"/>
            <a:endParaRPr lang="en-US" sz="2000" b="1" dirty="0">
              <a:solidFill>
                <a:srgbClr val="FFFF00"/>
              </a:solidFill>
              <a:latin typeface="Times New Roman" pitchFamily="18" charset="0"/>
              <a:cs typeface="Times New Roman" pitchFamily="18" charset="0"/>
            </a:endParaRPr>
          </a:p>
          <a:p>
            <a:pPr algn="just"/>
            <a:r>
              <a:rPr lang="en-US" sz="2000" b="1" dirty="0">
                <a:solidFill>
                  <a:schemeClr val="bg1"/>
                </a:solidFill>
                <a:latin typeface="Times New Roman" pitchFamily="18" charset="0"/>
                <a:cs typeface="Times New Roman" pitchFamily="18" charset="0"/>
              </a:rPr>
              <a:t>DNA polymerase: </a:t>
            </a:r>
            <a:r>
              <a:rPr lang="en-US" sz="2000" b="1" dirty="0">
                <a:solidFill>
                  <a:srgbClr val="FFFF00"/>
                </a:solidFill>
                <a:latin typeface="Times New Roman" pitchFamily="18" charset="0"/>
                <a:cs typeface="Times New Roman" pitchFamily="18" charset="0"/>
              </a:rPr>
              <a:t>DNA polymerase sequentially adds nucleotides complimentary to template strand at 3’-OH of the bound primers and synthesizes new strands of DNA complementary to the target sequence. The most commonly used DNA polymerase is </a:t>
            </a:r>
            <a:r>
              <a:rPr lang="en-US" sz="2000" b="1" dirty="0" err="1">
                <a:solidFill>
                  <a:srgbClr val="FFFF00"/>
                </a:solidFill>
                <a:latin typeface="Times New Roman" pitchFamily="18" charset="0"/>
                <a:cs typeface="Times New Roman" pitchFamily="18" charset="0"/>
              </a:rPr>
              <a:t>Taq</a:t>
            </a:r>
            <a:r>
              <a:rPr lang="en-US" sz="2000" b="1" dirty="0">
                <a:solidFill>
                  <a:srgbClr val="FFFF00"/>
                </a:solidFill>
                <a:latin typeface="Times New Roman" pitchFamily="18" charset="0"/>
                <a:cs typeface="Times New Roman" pitchFamily="18" charset="0"/>
              </a:rPr>
              <a:t> DNA polymerase (from </a:t>
            </a:r>
            <a:r>
              <a:rPr lang="en-US" sz="2000" b="1" dirty="0" err="1">
                <a:solidFill>
                  <a:srgbClr val="FFFF00"/>
                </a:solidFill>
                <a:latin typeface="Times New Roman" pitchFamily="18" charset="0"/>
                <a:cs typeface="Times New Roman" pitchFamily="18" charset="0"/>
              </a:rPr>
              <a:t>Thermus</a:t>
            </a:r>
            <a:r>
              <a:rPr lang="en-US" sz="2000" b="1" dirty="0">
                <a:solidFill>
                  <a:srgbClr val="FFFF00"/>
                </a:solidFill>
                <a:latin typeface="Times New Roman" pitchFamily="18" charset="0"/>
                <a:cs typeface="Times New Roman" pitchFamily="18" charset="0"/>
              </a:rPr>
              <a:t> </a:t>
            </a:r>
            <a:r>
              <a:rPr lang="en-US" sz="2000" b="1" dirty="0" err="1">
                <a:solidFill>
                  <a:srgbClr val="FFFF00"/>
                </a:solidFill>
                <a:latin typeface="Times New Roman" pitchFamily="18" charset="0"/>
                <a:cs typeface="Times New Roman" pitchFamily="18" charset="0"/>
              </a:rPr>
              <a:t>aquaticus</a:t>
            </a:r>
            <a:r>
              <a:rPr lang="en-US" sz="2000" b="1" dirty="0">
                <a:solidFill>
                  <a:srgbClr val="FFFF00"/>
                </a:solidFill>
                <a:latin typeface="Times New Roman" pitchFamily="18" charset="0"/>
                <a:cs typeface="Times New Roman" pitchFamily="18" charset="0"/>
              </a:rPr>
              <a:t>, a </a:t>
            </a:r>
            <a:r>
              <a:rPr lang="en-US" sz="2000" b="1" dirty="0" err="1">
                <a:solidFill>
                  <a:srgbClr val="FFFF00"/>
                </a:solidFill>
                <a:latin typeface="Times New Roman" pitchFamily="18" charset="0"/>
                <a:cs typeface="Times New Roman" pitchFamily="18" charset="0"/>
              </a:rPr>
              <a:t>thermophillic</a:t>
            </a:r>
            <a:r>
              <a:rPr lang="en-US" sz="2000" b="1" dirty="0">
                <a:solidFill>
                  <a:srgbClr val="FFFF00"/>
                </a:solidFill>
                <a:latin typeface="Times New Roman" pitchFamily="18" charset="0"/>
                <a:cs typeface="Times New Roman" pitchFamily="18" charset="0"/>
              </a:rPr>
              <a:t> bacterium) because of high temperature </a:t>
            </a:r>
            <a:r>
              <a:rPr lang="en-US" sz="2000" b="1" dirty="0" smtClean="0">
                <a:solidFill>
                  <a:srgbClr val="FFFF00"/>
                </a:solidFill>
                <a:latin typeface="Times New Roman" pitchFamily="18" charset="0"/>
                <a:cs typeface="Times New Roman" pitchFamily="18" charset="0"/>
              </a:rPr>
              <a:t>stability.</a:t>
            </a:r>
          </a:p>
          <a:p>
            <a:pPr algn="just"/>
            <a:endParaRPr lang="en-US" sz="100" b="1" dirty="0">
              <a:solidFill>
                <a:srgbClr val="FFFF00"/>
              </a:solidFill>
              <a:latin typeface="Times New Roman" pitchFamily="18" charset="0"/>
              <a:cs typeface="Times New Roman" pitchFamily="18" charset="0"/>
            </a:endParaRPr>
          </a:p>
          <a:p>
            <a:pPr algn="just"/>
            <a:endParaRPr lang="en-US" sz="1050" b="1" dirty="0" smtClean="0">
              <a:solidFill>
                <a:srgbClr val="FFFF00"/>
              </a:solidFill>
              <a:latin typeface="Times New Roman" pitchFamily="18" charset="0"/>
              <a:cs typeface="Times New Roman" pitchFamily="18" charset="0"/>
            </a:endParaRPr>
          </a:p>
          <a:p>
            <a:pPr algn="just"/>
            <a:endParaRPr lang="en-US" sz="2000" b="1" dirty="0">
              <a:solidFill>
                <a:srgbClr val="FFFF00"/>
              </a:solidFill>
              <a:latin typeface="Times New Roman" pitchFamily="18" charset="0"/>
              <a:cs typeface="Times New Roman" pitchFamily="18" charset="0"/>
            </a:endParaRPr>
          </a:p>
          <a:p>
            <a:pPr algn="just"/>
            <a:r>
              <a:rPr lang="en-US" sz="2000" b="1" dirty="0" err="1">
                <a:solidFill>
                  <a:schemeClr val="bg1"/>
                </a:solidFill>
                <a:latin typeface="Times New Roman" pitchFamily="18" charset="0"/>
                <a:cs typeface="Times New Roman" pitchFamily="18" charset="0"/>
              </a:rPr>
              <a:t>Pfu</a:t>
            </a:r>
            <a:r>
              <a:rPr lang="en-US" sz="2000" b="1" dirty="0">
                <a:solidFill>
                  <a:schemeClr val="bg1"/>
                </a:solidFill>
                <a:latin typeface="Times New Roman" pitchFamily="18" charset="0"/>
                <a:cs typeface="Times New Roman" pitchFamily="18" charset="0"/>
              </a:rPr>
              <a:t> DNA polymerase </a:t>
            </a:r>
            <a:r>
              <a:rPr lang="en-US" sz="2000" b="1" dirty="0">
                <a:solidFill>
                  <a:srgbClr val="FFFF00"/>
                </a:solidFill>
                <a:latin typeface="Times New Roman" pitchFamily="18" charset="0"/>
                <a:cs typeface="Times New Roman" pitchFamily="18" charset="0"/>
              </a:rPr>
              <a:t>(from </a:t>
            </a:r>
            <a:r>
              <a:rPr lang="en-US" sz="2000" b="1" dirty="0" err="1">
                <a:solidFill>
                  <a:srgbClr val="FFFF00"/>
                </a:solidFill>
                <a:latin typeface="Times New Roman" pitchFamily="18" charset="0"/>
                <a:cs typeface="Times New Roman" pitchFamily="18" charset="0"/>
              </a:rPr>
              <a:t>Pyrococcus</a:t>
            </a:r>
            <a:r>
              <a:rPr lang="en-US" sz="2000" b="1" dirty="0">
                <a:solidFill>
                  <a:srgbClr val="FFFF00"/>
                </a:solidFill>
                <a:latin typeface="Times New Roman" pitchFamily="18" charset="0"/>
                <a:cs typeface="Times New Roman" pitchFamily="18" charset="0"/>
              </a:rPr>
              <a:t> </a:t>
            </a:r>
            <a:r>
              <a:rPr lang="en-US" sz="2000" b="1" dirty="0" err="1">
                <a:solidFill>
                  <a:srgbClr val="FFFF00"/>
                </a:solidFill>
                <a:latin typeface="Times New Roman" pitchFamily="18" charset="0"/>
                <a:cs typeface="Times New Roman" pitchFamily="18" charset="0"/>
              </a:rPr>
              <a:t>furiosus</a:t>
            </a:r>
            <a:r>
              <a:rPr lang="en-US" sz="2000" b="1" dirty="0">
                <a:solidFill>
                  <a:srgbClr val="FFFF00"/>
                </a:solidFill>
                <a:latin typeface="Times New Roman" pitchFamily="18" charset="0"/>
                <a:cs typeface="Times New Roman" pitchFamily="18" charset="0"/>
              </a:rPr>
              <a:t>) is also used widely because of its higher fidelity (accuracy of adding complimentary nucleotide). </a:t>
            </a:r>
            <a:endParaRPr lang="en-US" sz="2000" b="1" dirty="0" smtClean="0">
              <a:solidFill>
                <a:srgbClr val="FFFF00"/>
              </a:solidFill>
              <a:latin typeface="Times New Roman" pitchFamily="18" charset="0"/>
              <a:cs typeface="Times New Roman" pitchFamily="18" charset="0"/>
            </a:endParaRPr>
          </a:p>
          <a:p>
            <a:pPr algn="just"/>
            <a:endParaRPr lang="en-US" sz="2000" b="1" dirty="0" smtClean="0">
              <a:solidFill>
                <a:srgbClr val="FFFF00"/>
              </a:solidFill>
              <a:latin typeface="Times New Roman" pitchFamily="18" charset="0"/>
              <a:cs typeface="Times New Roman" pitchFamily="18" charset="0"/>
            </a:endParaRPr>
          </a:p>
          <a:p>
            <a:pPr algn="just"/>
            <a:endParaRPr lang="en-US" sz="2000" b="1" dirty="0" smtClean="0">
              <a:solidFill>
                <a:srgbClr val="FFFF00"/>
              </a:solidFill>
              <a:latin typeface="Times New Roman" pitchFamily="18" charset="0"/>
              <a:cs typeface="Times New Roman" pitchFamily="18" charset="0"/>
            </a:endParaRPr>
          </a:p>
          <a:p>
            <a:pPr algn="just"/>
            <a:r>
              <a:rPr lang="en-US" sz="2000" b="1" dirty="0" smtClean="0">
                <a:solidFill>
                  <a:srgbClr val="FFFF00"/>
                </a:solidFill>
                <a:latin typeface="Times New Roman" pitchFamily="18" charset="0"/>
                <a:cs typeface="Times New Roman" pitchFamily="18" charset="0"/>
              </a:rPr>
              <a:t>Mg2</a:t>
            </a:r>
            <a:r>
              <a:rPr lang="en-US" sz="2000" b="1" dirty="0">
                <a:solidFill>
                  <a:srgbClr val="FFFF00"/>
                </a:solidFill>
                <a:latin typeface="Times New Roman" pitchFamily="18" charset="0"/>
                <a:cs typeface="Times New Roman" pitchFamily="18" charset="0"/>
              </a:rPr>
              <a:t>+ ions in the buffer act as co-factor for DNA polymerase enzyme and hence are required for the </a:t>
            </a:r>
            <a:r>
              <a:rPr lang="en-US" sz="2000" b="1" dirty="0" smtClean="0">
                <a:solidFill>
                  <a:srgbClr val="FFFF00"/>
                </a:solidFill>
                <a:latin typeface="Times New Roman" pitchFamily="18" charset="0"/>
                <a:cs typeface="Times New Roman" pitchFamily="18" charset="0"/>
              </a:rPr>
              <a:t>reaction.</a:t>
            </a:r>
            <a:endParaRPr lang="en-US" sz="2000" b="1" dirty="0">
              <a:solidFill>
                <a:srgbClr val="FFFF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blinds(horizontal)">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9" end="9"/>
                                            </p:txEl>
                                          </p:spTgt>
                                        </p:tgtEl>
                                        <p:attrNameLst>
                                          <p:attrName>style.visibility</p:attrName>
                                        </p:attrNameLst>
                                      </p:cBhvr>
                                      <p:to>
                                        <p:strVal val="visible"/>
                                      </p:to>
                                    </p:set>
                                    <p:animEffect transition="in" filter="blinds(horizontal)">
                                      <p:cBhvr>
                                        <p:cTn id="22" dur="500"/>
                                        <p:tgtEl>
                                          <p:spTgt spid="2">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12" end="12"/>
                                            </p:txEl>
                                          </p:spTgt>
                                        </p:tgtEl>
                                        <p:attrNameLst>
                                          <p:attrName>style.visibility</p:attrName>
                                        </p:attrNameLst>
                                      </p:cBhvr>
                                      <p:to>
                                        <p:strVal val="visible"/>
                                      </p:to>
                                    </p:set>
                                    <p:animEffect transition="in" filter="blinds(horizontal)">
                                      <p:cBhvr>
                                        <p:cTn id="27"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Primer Design&#10;Primers should bind to template with good&#10;specificity and strength. If primers do not&#10;bind to correct templa..."/>
          <p:cNvPicPr>
            <a:picLocks noChangeAspect="1" noChangeArrowheads="1"/>
          </p:cNvPicPr>
          <p:nvPr/>
        </p:nvPicPr>
        <p:blipFill>
          <a:blip r:embed="rId2"/>
          <a:srcRect/>
          <a:stretch>
            <a:fillRect/>
          </a:stretch>
        </p:blipFill>
        <p:spPr bwMode="auto">
          <a:xfrm>
            <a:off x="1371600" y="914400"/>
            <a:ext cx="6076950" cy="4562476"/>
          </a:xfrm>
          <a:prstGeom prst="rect">
            <a:avLst/>
          </a:prstGeom>
          <a:noFill/>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534400" cy="5632311"/>
          </a:xfrm>
          <a:prstGeom prst="rect">
            <a:avLst/>
          </a:prstGeom>
        </p:spPr>
        <p:txBody>
          <a:bodyPr wrap="square">
            <a:spAutoFit/>
          </a:bodyPr>
          <a:lstStyle/>
          <a:p>
            <a:pPr algn="just"/>
            <a:r>
              <a:rPr lang="en-US" sz="2000" b="1" dirty="0">
                <a:solidFill>
                  <a:schemeClr val="bg1"/>
                </a:solidFill>
                <a:latin typeface="Times New Roman" pitchFamily="18" charset="0"/>
                <a:cs typeface="Times New Roman" pitchFamily="18" charset="0"/>
              </a:rPr>
              <a:t>Primers: </a:t>
            </a:r>
            <a:r>
              <a:rPr lang="en-US" sz="2000" b="1" dirty="0">
                <a:solidFill>
                  <a:srgbClr val="FFFF00"/>
                </a:solidFill>
                <a:latin typeface="Times New Roman" pitchFamily="18" charset="0"/>
                <a:cs typeface="Times New Roman" pitchFamily="18" charset="0"/>
              </a:rPr>
              <a:t>Primers are synthetic DNA strands of about 18 to 25 nucleotides complementary to </a:t>
            </a:r>
            <a:r>
              <a:rPr lang="en-US" sz="2000" b="1" dirty="0" smtClean="0">
                <a:solidFill>
                  <a:srgbClr val="FFFF00"/>
                </a:solidFill>
                <a:latin typeface="Times New Roman" pitchFamily="18" charset="0"/>
                <a:cs typeface="Times New Roman" pitchFamily="18" charset="0"/>
              </a:rPr>
              <a:t>3’ </a:t>
            </a:r>
            <a:r>
              <a:rPr lang="en-US" sz="2000" b="1" dirty="0">
                <a:solidFill>
                  <a:srgbClr val="FFFF00"/>
                </a:solidFill>
                <a:latin typeface="Times New Roman" pitchFamily="18" charset="0"/>
                <a:cs typeface="Times New Roman" pitchFamily="18" charset="0"/>
              </a:rPr>
              <a:t>end of the template strand. DNA polymerase starts synthesizing new DNA from the 3’ end of the primer </a:t>
            </a:r>
            <a:r>
              <a:rPr lang="en-US" sz="2000" b="1" dirty="0" smtClean="0">
                <a:solidFill>
                  <a:srgbClr val="FFFF00"/>
                </a:solidFill>
                <a:latin typeface="Times New Roman" pitchFamily="18" charset="0"/>
                <a:cs typeface="Times New Roman" pitchFamily="18" charset="0"/>
              </a:rPr>
              <a:t>.</a:t>
            </a:r>
          </a:p>
          <a:p>
            <a:pPr algn="just"/>
            <a:endParaRPr lang="en-US" sz="2000" b="1" dirty="0" smtClean="0">
              <a:solidFill>
                <a:srgbClr val="FFFF00"/>
              </a:solidFill>
              <a:latin typeface="Times New Roman" pitchFamily="18" charset="0"/>
              <a:cs typeface="Times New Roman" pitchFamily="18" charset="0"/>
            </a:endParaRPr>
          </a:p>
          <a:p>
            <a:pPr algn="just"/>
            <a:endParaRPr lang="en-US" sz="2000" b="1" dirty="0">
              <a:solidFill>
                <a:srgbClr val="FFFF00"/>
              </a:solidFill>
              <a:latin typeface="Times New Roman" pitchFamily="18" charset="0"/>
              <a:cs typeface="Times New Roman" pitchFamily="18" charset="0"/>
            </a:endParaRPr>
          </a:p>
          <a:p>
            <a:pPr algn="just"/>
            <a:r>
              <a:rPr lang="en-US" sz="2000" b="1" dirty="0">
                <a:solidFill>
                  <a:srgbClr val="FFFF00"/>
                </a:solidFill>
                <a:latin typeface="Times New Roman" pitchFamily="18" charset="0"/>
                <a:cs typeface="Times New Roman" pitchFamily="18" charset="0"/>
              </a:rPr>
              <a:t>Two primers must be designed for PCR; the forward primer and the reverse primer. The forward primer is complimentary to the 3’ end of antisense strand (3’-5’) and the reverse primer is complimentary to the 3’ end of sense strand (5’-3’). </a:t>
            </a:r>
            <a:endParaRPr lang="en-US" sz="2000" b="1" dirty="0" smtClean="0">
              <a:solidFill>
                <a:srgbClr val="FFFF00"/>
              </a:solidFill>
              <a:latin typeface="Times New Roman" pitchFamily="18" charset="0"/>
              <a:cs typeface="Times New Roman" pitchFamily="18" charset="0"/>
            </a:endParaRPr>
          </a:p>
          <a:p>
            <a:pPr algn="just"/>
            <a:endParaRPr lang="en-US" sz="2000" b="1" dirty="0" smtClean="0">
              <a:solidFill>
                <a:srgbClr val="FFFF00"/>
              </a:solidFill>
              <a:latin typeface="Times New Roman" pitchFamily="18" charset="0"/>
              <a:cs typeface="Times New Roman" pitchFamily="18" charset="0"/>
            </a:endParaRPr>
          </a:p>
          <a:p>
            <a:pPr algn="just"/>
            <a:endParaRPr lang="en-US" sz="2000" b="1" dirty="0" smtClean="0">
              <a:solidFill>
                <a:srgbClr val="FFFF00"/>
              </a:solidFill>
              <a:latin typeface="Times New Roman" pitchFamily="18" charset="0"/>
              <a:cs typeface="Times New Roman" pitchFamily="18" charset="0"/>
            </a:endParaRPr>
          </a:p>
          <a:p>
            <a:pPr algn="just"/>
            <a:endParaRPr lang="en-US" sz="2000" b="1" dirty="0">
              <a:solidFill>
                <a:srgbClr val="FFFF00"/>
              </a:solidFill>
              <a:latin typeface="Times New Roman" pitchFamily="18" charset="0"/>
              <a:cs typeface="Times New Roman" pitchFamily="18" charset="0"/>
            </a:endParaRPr>
          </a:p>
          <a:p>
            <a:pPr algn="just"/>
            <a:r>
              <a:rPr lang="en-US" sz="2000" b="1" dirty="0">
                <a:solidFill>
                  <a:srgbClr val="FFFF00"/>
                </a:solidFill>
                <a:latin typeface="Times New Roman" pitchFamily="18" charset="0"/>
                <a:cs typeface="Times New Roman" pitchFamily="18" charset="0"/>
              </a:rPr>
              <a:t>Complementary nucleotide sequences within a primer and between primers should be avoided. If there are complimentary sequences in two primers used (one primer for each DNA strand), the primers will hybridize with each other thus forming primer-dimmers and will not be available for binding with template. If there are complementary sequences within a primer, it will make hairpin loop structures as shown below</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animEffect transition="in" filter="blinds(horizontal)">
                                      <p:cBhvr>
                                        <p:cTn id="1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534400" cy="4678204"/>
          </a:xfrm>
          <a:prstGeom prst="rect">
            <a:avLst/>
          </a:prstGeom>
        </p:spPr>
        <p:txBody>
          <a:bodyPr wrap="square">
            <a:spAutoFit/>
          </a:bodyPr>
          <a:lstStyle/>
          <a:p>
            <a:endParaRPr lang="en-US" sz="2000" b="1" dirty="0">
              <a:solidFill>
                <a:srgbClr val="FFFF00"/>
              </a:solidFill>
              <a:latin typeface="Times New Roman" pitchFamily="18" charset="0"/>
              <a:cs typeface="Times New Roman" pitchFamily="18" charset="0"/>
            </a:endParaRPr>
          </a:p>
          <a:p>
            <a:pPr lvl="0"/>
            <a:endParaRPr lang="en-US" sz="2000" b="1" dirty="0">
              <a:solidFill>
                <a:srgbClr val="FFFF00"/>
              </a:solidFill>
              <a:latin typeface="Times New Roman" pitchFamily="18" charset="0"/>
              <a:cs typeface="Times New Roman" pitchFamily="18" charset="0"/>
            </a:endParaRPr>
          </a:p>
          <a:p>
            <a:pPr lvl="0"/>
            <a:r>
              <a:rPr lang="en-US" sz="2000" b="1" dirty="0" smtClean="0">
                <a:solidFill>
                  <a:schemeClr val="bg1"/>
                </a:solidFill>
                <a:latin typeface="Times New Roman" pitchFamily="18" charset="0"/>
                <a:cs typeface="Times New Roman" pitchFamily="18" charset="0"/>
              </a:rPr>
              <a:t>Nucleotides </a:t>
            </a:r>
            <a:r>
              <a:rPr lang="en-US" sz="2000" b="1" dirty="0">
                <a:solidFill>
                  <a:schemeClr val="bg1"/>
                </a:solidFill>
                <a:latin typeface="Times New Roman" pitchFamily="18" charset="0"/>
                <a:cs typeface="Times New Roman" pitchFamily="18" charset="0"/>
              </a:rPr>
              <a:t>(</a:t>
            </a:r>
            <a:r>
              <a:rPr lang="en-US" sz="2000" b="1" dirty="0" err="1">
                <a:solidFill>
                  <a:schemeClr val="bg1"/>
                </a:solidFill>
                <a:latin typeface="Times New Roman" pitchFamily="18" charset="0"/>
                <a:cs typeface="Times New Roman" pitchFamily="18" charset="0"/>
              </a:rPr>
              <a:t>dNTPs</a:t>
            </a:r>
            <a:r>
              <a:rPr lang="en-US" sz="2000" b="1" dirty="0">
                <a:solidFill>
                  <a:schemeClr val="bg1"/>
                </a:solidFill>
                <a:latin typeface="Times New Roman" pitchFamily="18" charset="0"/>
                <a:cs typeface="Times New Roman" pitchFamily="18" charset="0"/>
              </a:rPr>
              <a:t> or </a:t>
            </a:r>
            <a:r>
              <a:rPr lang="en-US" sz="2000" b="1" dirty="0" err="1">
                <a:solidFill>
                  <a:schemeClr val="bg1"/>
                </a:solidFill>
                <a:latin typeface="Times New Roman" pitchFamily="18" charset="0"/>
                <a:cs typeface="Times New Roman" pitchFamily="18" charset="0"/>
              </a:rPr>
              <a:t>deoxynucleotide</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triphosphates</a:t>
            </a:r>
            <a:r>
              <a:rPr lang="en-US" sz="2000" b="1" dirty="0">
                <a:solidFill>
                  <a:schemeClr val="bg1"/>
                </a:solidFill>
                <a:latin typeface="Times New Roman" pitchFamily="18" charset="0"/>
                <a:cs typeface="Times New Roman" pitchFamily="18" charset="0"/>
              </a:rPr>
              <a:t>): </a:t>
            </a:r>
            <a:r>
              <a:rPr lang="en-US" sz="2000" b="1" dirty="0">
                <a:solidFill>
                  <a:srgbClr val="FFFF00"/>
                </a:solidFill>
                <a:latin typeface="Times New Roman" pitchFamily="18" charset="0"/>
                <a:cs typeface="Times New Roman" pitchFamily="18" charset="0"/>
              </a:rPr>
              <a:t>All types of nucleotides are "building blocks" for new DNA strands and essential for reaction. It includes Adenine(A), Guanine(G), Cytosine(C), Thymine(T) or </a:t>
            </a:r>
            <a:r>
              <a:rPr lang="en-US" sz="2000" b="1" dirty="0" err="1">
                <a:solidFill>
                  <a:srgbClr val="FFFF00"/>
                </a:solidFill>
                <a:latin typeface="Times New Roman" pitchFamily="18" charset="0"/>
                <a:cs typeface="Times New Roman" pitchFamily="18" charset="0"/>
              </a:rPr>
              <a:t>Uracil</a:t>
            </a:r>
            <a:r>
              <a:rPr lang="en-US" sz="2000" b="1" dirty="0">
                <a:solidFill>
                  <a:srgbClr val="FFFF00"/>
                </a:solidFill>
                <a:latin typeface="Times New Roman" pitchFamily="18" charset="0"/>
                <a:cs typeface="Times New Roman" pitchFamily="18" charset="0"/>
              </a:rPr>
              <a:t>(U</a:t>
            </a:r>
            <a:r>
              <a:rPr lang="en-US" sz="2000" b="1" dirty="0" smtClean="0">
                <a:solidFill>
                  <a:srgbClr val="FFFF00"/>
                </a:solidFill>
                <a:latin typeface="Times New Roman" pitchFamily="18" charset="0"/>
                <a:cs typeface="Times New Roman" pitchFamily="18" charset="0"/>
              </a:rPr>
              <a:t>).</a:t>
            </a:r>
          </a:p>
          <a:p>
            <a:pPr lvl="0"/>
            <a:endParaRPr lang="en-US" sz="2000" b="1" dirty="0">
              <a:solidFill>
                <a:srgbClr val="FFFF00"/>
              </a:solidFill>
              <a:latin typeface="Times New Roman" pitchFamily="18" charset="0"/>
              <a:cs typeface="Times New Roman" pitchFamily="18" charset="0"/>
            </a:endParaRPr>
          </a:p>
          <a:p>
            <a:pPr lvl="0"/>
            <a:endParaRPr lang="en-US" sz="2000" b="1" dirty="0" smtClean="0">
              <a:solidFill>
                <a:srgbClr val="FFFF00"/>
              </a:solidFill>
              <a:latin typeface="Times New Roman" pitchFamily="18" charset="0"/>
              <a:cs typeface="Times New Roman" pitchFamily="18" charset="0"/>
            </a:endParaRPr>
          </a:p>
          <a:p>
            <a:pPr lvl="0"/>
            <a:endParaRPr lang="en-US" sz="2000" b="1" dirty="0" smtClean="0">
              <a:solidFill>
                <a:srgbClr val="FFFF00"/>
              </a:solidFill>
              <a:latin typeface="Times New Roman" pitchFamily="18" charset="0"/>
              <a:cs typeface="Times New Roman" pitchFamily="18" charset="0"/>
            </a:endParaRPr>
          </a:p>
          <a:p>
            <a:pPr lvl="0"/>
            <a:endParaRPr lang="en-US" sz="2000" b="1" dirty="0">
              <a:solidFill>
                <a:srgbClr val="FFFF00"/>
              </a:solidFill>
              <a:latin typeface="Times New Roman" pitchFamily="18" charset="0"/>
              <a:cs typeface="Times New Roman" pitchFamily="18" charset="0"/>
            </a:endParaRPr>
          </a:p>
          <a:p>
            <a:pPr lvl="0"/>
            <a:r>
              <a:rPr lang="en-US" sz="2000" b="1" dirty="0" smtClean="0">
                <a:solidFill>
                  <a:schemeClr val="bg1"/>
                </a:solidFill>
                <a:latin typeface="Times New Roman" pitchFamily="18" charset="0"/>
                <a:cs typeface="Times New Roman" pitchFamily="18" charset="0"/>
              </a:rPr>
              <a:t>Magnesium: </a:t>
            </a:r>
            <a:r>
              <a:rPr lang="en-US" sz="2000" b="1" dirty="0">
                <a:solidFill>
                  <a:srgbClr val="FFFF00"/>
                </a:solidFill>
                <a:latin typeface="Times New Roman" pitchFamily="18" charset="0"/>
                <a:cs typeface="Times New Roman" pitchFamily="18" charset="0"/>
              </a:rPr>
              <a:t>Magnesium affects primer annealing and template </a:t>
            </a:r>
            <a:r>
              <a:rPr lang="en-US" sz="2000" b="1" dirty="0" err="1">
                <a:solidFill>
                  <a:srgbClr val="FFFF00"/>
                </a:solidFill>
                <a:latin typeface="Times New Roman" pitchFamily="18" charset="0"/>
                <a:cs typeface="Times New Roman" pitchFamily="18" charset="0"/>
              </a:rPr>
              <a:t>denaturation</a:t>
            </a:r>
            <a:r>
              <a:rPr lang="en-US" sz="2000" b="1" dirty="0">
                <a:solidFill>
                  <a:srgbClr val="FFFF00"/>
                </a:solidFill>
                <a:latin typeface="Times New Roman" pitchFamily="18" charset="0"/>
                <a:cs typeface="Times New Roman" pitchFamily="18" charset="0"/>
              </a:rPr>
              <a:t>, as well as enzyme activity. An excess of magnesium gives non-specific amplification products, while low magnesium yields lesser amount of desired product.</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linds(horizontal)">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7" end="7"/>
                                            </p:txEl>
                                          </p:spTgt>
                                        </p:tgtEl>
                                        <p:attrNameLst>
                                          <p:attrName>style.visibility</p:attrName>
                                        </p:attrNameLst>
                                      </p:cBhvr>
                                      <p:to>
                                        <p:strVal val="visible"/>
                                      </p:to>
                                    </p:set>
                                    <p:animEffect transition="in" filter="blinds(horizontal)">
                                      <p:cBhvr>
                                        <p:cTn id="1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914400"/>
            <a:ext cx="7467600" cy="4708981"/>
          </a:xfrm>
          <a:prstGeom prst="rect">
            <a:avLst/>
          </a:prstGeom>
        </p:spPr>
        <p:txBody>
          <a:bodyPr wrap="square">
            <a:spAutoFit/>
          </a:bodyPr>
          <a:lstStyle/>
          <a:p>
            <a:pPr algn="just"/>
            <a:r>
              <a:rPr lang="en-US" sz="2000" b="1" dirty="0" smtClean="0">
                <a:solidFill>
                  <a:schemeClr val="bg1"/>
                </a:solidFill>
                <a:latin typeface="Times New Roman" pitchFamily="18" charset="0"/>
                <a:cs typeface="Times New Roman" pitchFamily="18" charset="0"/>
              </a:rPr>
              <a:t>Procedure:</a:t>
            </a:r>
          </a:p>
          <a:p>
            <a:pPr algn="just"/>
            <a:endParaRPr lang="en-US" sz="2000" b="1" dirty="0" smtClean="0">
              <a:solidFill>
                <a:srgbClr val="FFFF00"/>
              </a:solidFill>
              <a:latin typeface="Times New Roman" pitchFamily="18" charset="0"/>
              <a:cs typeface="Times New Roman" pitchFamily="18" charset="0"/>
            </a:endParaRPr>
          </a:p>
          <a:p>
            <a:pPr algn="just"/>
            <a:r>
              <a:rPr lang="en-US" sz="2000" b="1" dirty="0" smtClean="0">
                <a:solidFill>
                  <a:srgbClr val="FFFF00"/>
                </a:solidFill>
                <a:latin typeface="Times New Roman" pitchFamily="18" charset="0"/>
                <a:cs typeface="Times New Roman" pitchFamily="18" charset="0"/>
              </a:rPr>
              <a:t>There </a:t>
            </a:r>
            <a:r>
              <a:rPr lang="en-US" sz="2000" b="1" dirty="0">
                <a:solidFill>
                  <a:srgbClr val="FFFF00"/>
                </a:solidFill>
                <a:latin typeface="Times New Roman" pitchFamily="18" charset="0"/>
                <a:cs typeface="Times New Roman" pitchFamily="18" charset="0"/>
              </a:rPr>
              <a:t>are three major steps in a PCR, which are repeated for 30 or 40 cycles. This is done on an automated cycler, which can heat and cool the tubes with the reaction mixture in a very short time</a:t>
            </a:r>
            <a:r>
              <a:rPr lang="en-US" sz="2000" b="1" dirty="0" smtClean="0">
                <a:solidFill>
                  <a:srgbClr val="FFFF00"/>
                </a:solidFill>
                <a:latin typeface="Times New Roman" pitchFamily="18" charset="0"/>
                <a:cs typeface="Times New Roman" pitchFamily="18" charset="0"/>
              </a:rPr>
              <a:t>.</a:t>
            </a:r>
          </a:p>
          <a:p>
            <a:pPr algn="just"/>
            <a:endParaRPr lang="en-US" sz="2000" b="1" dirty="0" smtClean="0">
              <a:solidFill>
                <a:srgbClr val="FFFF00"/>
              </a:solidFill>
              <a:latin typeface="Times New Roman" pitchFamily="18" charset="0"/>
              <a:cs typeface="Times New Roman" pitchFamily="18" charset="0"/>
            </a:endParaRPr>
          </a:p>
          <a:p>
            <a:pPr algn="just"/>
            <a:endParaRPr lang="en-US" sz="2000" b="1" dirty="0">
              <a:solidFill>
                <a:srgbClr val="FFFF00"/>
              </a:solidFill>
              <a:latin typeface="Times New Roman" pitchFamily="18" charset="0"/>
              <a:cs typeface="Times New Roman" pitchFamily="18" charset="0"/>
            </a:endParaRPr>
          </a:p>
          <a:p>
            <a:pPr algn="just"/>
            <a:r>
              <a:rPr lang="en-US" sz="2000" b="1" dirty="0">
                <a:solidFill>
                  <a:srgbClr val="FFFF00"/>
                </a:solidFill>
                <a:latin typeface="Times New Roman" pitchFamily="18" charset="0"/>
                <a:cs typeface="Times New Roman" pitchFamily="18" charset="0"/>
              </a:rPr>
              <a:t>As Adenine and Thymine base pairs with a single H-bond so Thymine (T) or Adenine (A) residues should be avoided at the 3’ end of primers as this weaken the primer’s hold on the template </a:t>
            </a:r>
            <a:r>
              <a:rPr lang="en-US" sz="2000" b="1" dirty="0" smtClean="0">
                <a:solidFill>
                  <a:srgbClr val="FFFF00"/>
                </a:solidFill>
                <a:latin typeface="Times New Roman" pitchFamily="18" charset="0"/>
                <a:cs typeface="Times New Roman" pitchFamily="18" charset="0"/>
              </a:rPr>
              <a:t>DNA.</a:t>
            </a:r>
          </a:p>
          <a:p>
            <a:pPr lvl="0" algn="just"/>
            <a:endParaRPr lang="en-US" sz="2000" b="1" dirty="0">
              <a:solidFill>
                <a:srgbClr val="FFFF00"/>
              </a:solidFill>
              <a:latin typeface="Times New Roman" pitchFamily="18" charset="0"/>
              <a:cs typeface="Times New Roman" pitchFamily="18" charset="0"/>
            </a:endParaRPr>
          </a:p>
          <a:p>
            <a:pPr lvl="0" algn="just"/>
            <a:endParaRPr lang="en-US" sz="2000" b="1" dirty="0">
              <a:solidFill>
                <a:srgbClr val="FFFF00"/>
              </a:solidFill>
              <a:latin typeface="Times New Roman" pitchFamily="18" charset="0"/>
              <a:cs typeface="Times New Roman" pitchFamily="18" charset="0"/>
            </a:endParaRPr>
          </a:p>
          <a:p>
            <a:pPr lvl="0" algn="just"/>
            <a:endParaRPr lang="en-US" sz="2000" b="1" dirty="0" smtClean="0">
              <a:solidFill>
                <a:srgbClr val="FFFF00"/>
              </a:solidFill>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blinds(horizontal)">
                                      <p:cBhvr>
                                        <p:cTn id="1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457200"/>
            <a:ext cx="8153400" cy="1200329"/>
          </a:xfrm>
          <a:prstGeom prst="rect">
            <a:avLst/>
          </a:prstGeom>
        </p:spPr>
        <p:txBody>
          <a:bodyPr wrap="square">
            <a:spAutoFit/>
          </a:bodyPr>
          <a:lstStyle/>
          <a:p>
            <a:pPr lvl="0" algn="just"/>
            <a:r>
              <a:rPr lang="en-US" b="1" dirty="0" err="1" smtClean="0">
                <a:solidFill>
                  <a:schemeClr val="bg1"/>
                </a:solidFill>
                <a:latin typeface="Times New Roman" pitchFamily="18" charset="0"/>
                <a:cs typeface="Times New Roman" pitchFamily="18" charset="0"/>
              </a:rPr>
              <a:t>Denaturation</a:t>
            </a:r>
            <a:r>
              <a:rPr lang="en-US" b="1" dirty="0" smtClean="0">
                <a:solidFill>
                  <a:srgbClr val="FFFF00"/>
                </a:solidFill>
                <a:latin typeface="Times New Roman" pitchFamily="18" charset="0"/>
                <a:cs typeface="Times New Roman" pitchFamily="18" charset="0"/>
              </a:rPr>
              <a:t> at 94°C : During the heating step (</a:t>
            </a:r>
            <a:r>
              <a:rPr lang="en-US" b="1" dirty="0" err="1" smtClean="0">
                <a:solidFill>
                  <a:srgbClr val="FFFF00"/>
                </a:solidFill>
                <a:latin typeface="Times New Roman" pitchFamily="18" charset="0"/>
                <a:cs typeface="Times New Roman" pitchFamily="18" charset="0"/>
              </a:rPr>
              <a:t>denaturation</a:t>
            </a:r>
            <a:r>
              <a:rPr lang="en-US" b="1" dirty="0" smtClean="0">
                <a:solidFill>
                  <a:srgbClr val="FFFF00"/>
                </a:solidFill>
                <a:latin typeface="Times New Roman" pitchFamily="18" charset="0"/>
                <a:cs typeface="Times New Roman" pitchFamily="18" charset="0"/>
              </a:rPr>
              <a:t>), the reaction mixture is heated to 94°C for 1 min, which causes separation of DNA double stranded. Now, each strand acts as template for synthesis of complimentary strand.</a:t>
            </a:r>
            <a:endParaRPr lang="en-US" b="1" dirty="0">
              <a:solidFill>
                <a:srgbClr val="FFFF00"/>
              </a:solidFill>
              <a:latin typeface="Times New Roman" pitchFamily="18" charset="0"/>
              <a:cs typeface="Times New Roman" pitchFamily="18" charset="0"/>
            </a:endParaRPr>
          </a:p>
        </p:txBody>
      </p:sp>
      <p:pic>
        <p:nvPicPr>
          <p:cNvPr id="4" name="Picture 3" descr="Extension at 72°C :&#10;The reaction mixture is heated to 72°C&#10;which is the ideal working temperature for&#10;the Taq polymerase. ..."/>
          <p:cNvPicPr>
            <a:picLocks noChangeAspect="1" noChangeArrowheads="1"/>
          </p:cNvPicPr>
          <p:nvPr/>
        </p:nvPicPr>
        <p:blipFill>
          <a:blip r:embed="rId2"/>
          <a:srcRect/>
          <a:stretch>
            <a:fillRect/>
          </a:stretch>
        </p:blipFill>
        <p:spPr bwMode="auto">
          <a:xfrm>
            <a:off x="1600200" y="1752600"/>
            <a:ext cx="6076950" cy="4562476"/>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Reaction Condition &amp;&#10;Experimental Protocol&#10; Denaturing conditions are best at 94-95°C&#10;for 30-60 seconds. Lower temperatur..."/>
          <p:cNvPicPr>
            <a:picLocks noChangeAspect="1" noChangeArrowheads="1"/>
          </p:cNvPicPr>
          <p:nvPr/>
        </p:nvPicPr>
        <p:blipFill>
          <a:blip r:embed="rId2"/>
          <a:srcRect/>
          <a:stretch>
            <a:fillRect/>
          </a:stretch>
        </p:blipFill>
        <p:spPr bwMode="auto">
          <a:xfrm>
            <a:off x="1371600" y="2057400"/>
            <a:ext cx="6076950" cy="4562476"/>
          </a:xfrm>
          <a:prstGeom prst="rect">
            <a:avLst/>
          </a:prstGeom>
          <a:noFill/>
        </p:spPr>
      </p:pic>
      <p:sp>
        <p:nvSpPr>
          <p:cNvPr id="3" name="Rectangle 2"/>
          <p:cNvSpPr/>
          <p:nvPr/>
        </p:nvSpPr>
        <p:spPr>
          <a:xfrm>
            <a:off x="457200" y="457200"/>
            <a:ext cx="8458200" cy="1200329"/>
          </a:xfrm>
          <a:prstGeom prst="rect">
            <a:avLst/>
          </a:prstGeom>
        </p:spPr>
        <p:txBody>
          <a:bodyPr wrap="square">
            <a:spAutoFit/>
          </a:bodyPr>
          <a:lstStyle/>
          <a:p>
            <a:pPr lvl="0" algn="just"/>
            <a:r>
              <a:rPr lang="en-US" b="1" dirty="0" smtClean="0">
                <a:solidFill>
                  <a:schemeClr val="bg1"/>
                </a:solidFill>
                <a:latin typeface="Times New Roman" pitchFamily="18" charset="0"/>
                <a:cs typeface="Times New Roman" pitchFamily="18" charset="0"/>
              </a:rPr>
              <a:t>Annealing</a:t>
            </a:r>
            <a:r>
              <a:rPr lang="en-US" b="1" dirty="0" smtClean="0">
                <a:solidFill>
                  <a:srgbClr val="FFFF00"/>
                </a:solidFill>
                <a:latin typeface="Times New Roman" pitchFamily="18" charset="0"/>
                <a:cs typeface="Times New Roman" pitchFamily="18" charset="0"/>
              </a:rPr>
              <a:t> at 54°C : This step consist of cooling of reaction mixture after </a:t>
            </a:r>
            <a:r>
              <a:rPr lang="en-US" b="1" dirty="0" err="1" smtClean="0">
                <a:solidFill>
                  <a:srgbClr val="FFFF00"/>
                </a:solidFill>
                <a:latin typeface="Times New Roman" pitchFamily="18" charset="0"/>
                <a:cs typeface="Times New Roman" pitchFamily="18" charset="0"/>
              </a:rPr>
              <a:t>denaturation</a:t>
            </a:r>
            <a:r>
              <a:rPr lang="en-US" b="1" dirty="0" smtClean="0">
                <a:solidFill>
                  <a:srgbClr val="FFFF00"/>
                </a:solidFill>
                <a:latin typeface="Times New Roman" pitchFamily="18" charset="0"/>
                <a:cs typeface="Times New Roman" pitchFamily="18" charset="0"/>
              </a:rPr>
              <a:t> step to 54°C, which causes hybridization (annealing) of primers to separated strand of DNA (template). The length and GC-content (guanine-cytosine content) of the primer should be sufficient for stable binding with template.</a:t>
            </a:r>
            <a:endParaRPr lang="en-US" b="1" dirty="0">
              <a:solidFill>
                <a:srgbClr val="FFFF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6626"/>
                                        </p:tgtEl>
                                        <p:attrNameLst>
                                          <p:attrName>style.visibility</p:attrName>
                                        </p:attrNameLst>
                                      </p:cBhvr>
                                      <p:to>
                                        <p:strVal val="visible"/>
                                      </p:to>
                                    </p:set>
                                    <p:animEffect transition="in" filter="blinds(horizontal)">
                                      <p:cBhvr>
                                        <p:cTn id="12" dur="500"/>
                                        <p:tgtEl>
                                          <p:spTgt spid="26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1076</Words>
  <Application>Microsoft Office PowerPoint</Application>
  <PresentationFormat>On-screen Show (4:3)</PresentationFormat>
  <Paragraphs>103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Polymerase Chain Reaction (PCR)</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Polymerase Chain Reaction (PCR)</dc:title>
  <dc:creator>user</dc:creator>
  <cp:lastModifiedBy>user</cp:lastModifiedBy>
  <cp:revision>7</cp:revision>
  <dcterms:created xsi:type="dcterms:W3CDTF">2021-08-02T10:11:24Z</dcterms:created>
  <dcterms:modified xsi:type="dcterms:W3CDTF">2021-08-03T08:33:06Z</dcterms:modified>
</cp:coreProperties>
</file>